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76" r:id="rId6"/>
    <p:sldId id="281" r:id="rId7"/>
    <p:sldId id="274" r:id="rId8"/>
    <p:sldId id="277" r:id="rId9"/>
    <p:sldId id="261" r:id="rId10"/>
    <p:sldId id="262" r:id="rId11"/>
    <p:sldId id="257" r:id="rId12"/>
    <p:sldId id="263" r:id="rId13"/>
    <p:sldId id="275" r:id="rId14"/>
    <p:sldId id="264" r:id="rId15"/>
    <p:sldId id="278" r:id="rId16"/>
    <p:sldId id="265" r:id="rId17"/>
    <p:sldId id="266" r:id="rId18"/>
    <p:sldId id="272" r:id="rId19"/>
    <p:sldId id="270" r:id="rId20"/>
    <p:sldId id="271" r:id="rId21"/>
    <p:sldId id="269" r:id="rId22"/>
    <p:sldId id="258" r:id="rId23"/>
    <p:sldId id="268" r:id="rId24"/>
    <p:sldId id="259" r:id="rId25"/>
    <p:sldId id="260" r:id="rId26"/>
    <p:sldId id="280" r:id="rId27"/>
    <p:sldId id="273" r:id="rId28"/>
    <p:sldId id="279" r:id="rId29"/>
    <p:sldId id="267"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Robinson" userId="5a5541e1-c57c-4ce2-9d98-f52957064979" providerId="ADAL" clId="{D4C46AA8-D099-4237-8FA9-B94DBCE034B8}"/>
    <pc:docChg chg="modSld">
      <pc:chgData name="Catherine Robinson" userId="5a5541e1-c57c-4ce2-9d98-f52957064979" providerId="ADAL" clId="{D4C46AA8-D099-4237-8FA9-B94DBCE034B8}" dt="2023-04-18T19:16:26.961" v="6" actId="20577"/>
      <pc:docMkLst>
        <pc:docMk/>
      </pc:docMkLst>
      <pc:sldChg chg="modSp mod">
        <pc:chgData name="Catherine Robinson" userId="5a5541e1-c57c-4ce2-9d98-f52957064979" providerId="ADAL" clId="{D4C46AA8-D099-4237-8FA9-B94DBCE034B8}" dt="2023-04-18T19:16:26.961" v="6" actId="20577"/>
        <pc:sldMkLst>
          <pc:docMk/>
          <pc:sldMk cId="2396709290" sldId="256"/>
        </pc:sldMkLst>
        <pc:spChg chg="mod">
          <ac:chgData name="Catherine Robinson" userId="5a5541e1-c57c-4ce2-9d98-f52957064979" providerId="ADAL" clId="{D4C46AA8-D099-4237-8FA9-B94DBCE034B8}" dt="2023-04-18T19:16:26.961" v="6" actId="20577"/>
          <ac:spMkLst>
            <pc:docMk/>
            <pc:sldMk cId="2396709290" sldId="256"/>
            <ac:spMk id="3" creationId="{00000000-0000-0000-0000-000000000000}"/>
          </ac:spMkLst>
        </pc:spChg>
      </pc:sldChg>
    </pc:docChg>
  </pc:docChgLst>
  <pc:docChgLst>
    <pc:chgData name="Catherine Robinson" userId="5a5541e1-c57c-4ce2-9d98-f52957064979" providerId="ADAL" clId="{AAEB4F1F-ECF0-4B45-8352-EE748FA84C7C}"/>
    <pc:docChg chg="custSel modSld">
      <pc:chgData name="Catherine Robinson" userId="5a5541e1-c57c-4ce2-9d98-f52957064979" providerId="ADAL" clId="{AAEB4F1F-ECF0-4B45-8352-EE748FA84C7C}" dt="2023-03-23T14:49:57.972" v="98" actId="20577"/>
      <pc:docMkLst>
        <pc:docMk/>
      </pc:docMkLst>
      <pc:sldChg chg="modSp mod">
        <pc:chgData name="Catherine Robinson" userId="5a5541e1-c57c-4ce2-9d98-f52957064979" providerId="ADAL" clId="{AAEB4F1F-ECF0-4B45-8352-EE748FA84C7C}" dt="2023-03-23T14:47:50.013" v="49" actId="20577"/>
        <pc:sldMkLst>
          <pc:docMk/>
          <pc:sldMk cId="4156813874" sldId="258"/>
        </pc:sldMkLst>
        <pc:spChg chg="mod">
          <ac:chgData name="Catherine Robinson" userId="5a5541e1-c57c-4ce2-9d98-f52957064979" providerId="ADAL" clId="{AAEB4F1F-ECF0-4B45-8352-EE748FA84C7C}" dt="2023-03-23T14:47:50.013" v="49" actId="20577"/>
          <ac:spMkLst>
            <pc:docMk/>
            <pc:sldMk cId="4156813874" sldId="258"/>
            <ac:spMk id="3" creationId="{00000000-0000-0000-0000-000000000000}"/>
          </ac:spMkLst>
        </pc:spChg>
      </pc:sldChg>
      <pc:sldChg chg="modSp mod">
        <pc:chgData name="Catherine Robinson" userId="5a5541e1-c57c-4ce2-9d98-f52957064979" providerId="ADAL" clId="{AAEB4F1F-ECF0-4B45-8352-EE748FA84C7C}" dt="2023-03-23T14:25:03.795" v="11" actId="20577"/>
        <pc:sldMkLst>
          <pc:docMk/>
          <pc:sldMk cId="2417289261" sldId="262"/>
        </pc:sldMkLst>
        <pc:spChg chg="mod">
          <ac:chgData name="Catherine Robinson" userId="5a5541e1-c57c-4ce2-9d98-f52957064979" providerId="ADAL" clId="{AAEB4F1F-ECF0-4B45-8352-EE748FA84C7C}" dt="2023-03-23T14:25:03.795" v="11" actId="20577"/>
          <ac:spMkLst>
            <pc:docMk/>
            <pc:sldMk cId="2417289261" sldId="262"/>
            <ac:spMk id="3" creationId="{00000000-0000-0000-0000-000000000000}"/>
          </ac:spMkLst>
        </pc:spChg>
      </pc:sldChg>
      <pc:sldChg chg="modSp mod">
        <pc:chgData name="Catherine Robinson" userId="5a5541e1-c57c-4ce2-9d98-f52957064979" providerId="ADAL" clId="{AAEB4F1F-ECF0-4B45-8352-EE748FA84C7C}" dt="2023-03-23T14:48:38.894" v="53" actId="313"/>
        <pc:sldMkLst>
          <pc:docMk/>
          <pc:sldMk cId="3823170632" sldId="268"/>
        </pc:sldMkLst>
        <pc:spChg chg="mod">
          <ac:chgData name="Catherine Robinson" userId="5a5541e1-c57c-4ce2-9d98-f52957064979" providerId="ADAL" clId="{AAEB4F1F-ECF0-4B45-8352-EE748FA84C7C}" dt="2023-03-23T14:48:38.894" v="53" actId="313"/>
          <ac:spMkLst>
            <pc:docMk/>
            <pc:sldMk cId="3823170632" sldId="268"/>
            <ac:spMk id="3" creationId="{00000000-0000-0000-0000-000000000000}"/>
          </ac:spMkLst>
        </pc:spChg>
      </pc:sldChg>
      <pc:sldChg chg="modSp mod">
        <pc:chgData name="Catherine Robinson" userId="5a5541e1-c57c-4ce2-9d98-f52957064979" providerId="ADAL" clId="{AAEB4F1F-ECF0-4B45-8352-EE748FA84C7C}" dt="2023-03-23T14:24:09.692" v="1" actId="20577"/>
        <pc:sldMkLst>
          <pc:docMk/>
          <pc:sldMk cId="1915003732" sldId="274"/>
        </pc:sldMkLst>
        <pc:spChg chg="mod">
          <ac:chgData name="Catherine Robinson" userId="5a5541e1-c57c-4ce2-9d98-f52957064979" providerId="ADAL" clId="{AAEB4F1F-ECF0-4B45-8352-EE748FA84C7C}" dt="2023-03-23T14:24:09.692" v="1" actId="20577"/>
          <ac:spMkLst>
            <pc:docMk/>
            <pc:sldMk cId="1915003732" sldId="274"/>
            <ac:spMk id="3" creationId="{0CAE1CFC-925E-4D1E-95B4-C7D2014F7EC4}"/>
          </ac:spMkLst>
        </pc:spChg>
      </pc:sldChg>
      <pc:sldChg chg="modSp mod">
        <pc:chgData name="Catherine Robinson" userId="5a5541e1-c57c-4ce2-9d98-f52957064979" providerId="ADAL" clId="{AAEB4F1F-ECF0-4B45-8352-EE748FA84C7C}" dt="2023-03-23T14:38:38.468" v="13" actId="20577"/>
        <pc:sldMkLst>
          <pc:docMk/>
          <pc:sldMk cId="1244933842" sldId="278"/>
        </pc:sldMkLst>
        <pc:spChg chg="mod">
          <ac:chgData name="Catherine Robinson" userId="5a5541e1-c57c-4ce2-9d98-f52957064979" providerId="ADAL" clId="{AAEB4F1F-ECF0-4B45-8352-EE748FA84C7C}" dt="2023-03-23T14:38:38.468" v="13" actId="20577"/>
          <ac:spMkLst>
            <pc:docMk/>
            <pc:sldMk cId="1244933842" sldId="278"/>
            <ac:spMk id="3" creationId="{6CE7BAC7-1DF0-4CCB-8407-DC42B7A7F0E7}"/>
          </ac:spMkLst>
        </pc:spChg>
      </pc:sldChg>
      <pc:sldChg chg="modSp mod">
        <pc:chgData name="Catherine Robinson" userId="5a5541e1-c57c-4ce2-9d98-f52957064979" providerId="ADAL" clId="{AAEB4F1F-ECF0-4B45-8352-EE748FA84C7C}" dt="2023-03-23T14:49:57.972" v="98" actId="20577"/>
        <pc:sldMkLst>
          <pc:docMk/>
          <pc:sldMk cId="4235627241" sldId="280"/>
        </pc:sldMkLst>
        <pc:spChg chg="mod">
          <ac:chgData name="Catherine Robinson" userId="5a5541e1-c57c-4ce2-9d98-f52957064979" providerId="ADAL" clId="{AAEB4F1F-ECF0-4B45-8352-EE748FA84C7C}" dt="2023-03-23T14:49:57.972" v="98" actId="20577"/>
          <ac:spMkLst>
            <pc:docMk/>
            <pc:sldMk cId="4235627241" sldId="280"/>
            <ac:spMk id="3" creationId="{B9062003-D94E-4562-A158-D154B9BCD20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0B91C43C-293F-432B-8A68-392D9FCAE0AE}" type="datetimeFigureOut">
              <a:rPr lang="en-GB" smtClean="0"/>
              <a:t>18/04/2023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3369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91C43C-293F-432B-8A68-392D9FCAE0AE}" type="datetimeFigureOut">
              <a:rPr lang="en-GB" smtClean="0"/>
              <a:t>18/04/2023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567466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B91C43C-293F-432B-8A68-392D9FCAE0AE}" type="datetimeFigureOut">
              <a:rPr lang="en-GB" smtClean="0"/>
              <a:t>18/04/2023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4195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B91C43C-293F-432B-8A68-392D9FCAE0AE}" type="datetimeFigureOut">
              <a:rPr lang="en-GB" smtClean="0"/>
              <a:t>18/04/2023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594948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B91C43C-293F-432B-8A68-392D9FCAE0AE}" type="datetimeFigureOut">
              <a:rPr lang="en-GB" smtClean="0"/>
              <a:t>18/04/2023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1631044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B91C43C-293F-432B-8A68-392D9FCAE0AE}" type="datetimeFigureOut">
              <a:rPr lang="en-GB" smtClean="0"/>
              <a:t>18/04/2023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24014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91C43C-293F-432B-8A68-392D9FCAE0AE}" type="datetimeFigureOut">
              <a:rPr lang="en-GB" smtClean="0"/>
              <a:t>18/04/2023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25246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18/04/2023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857228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91C43C-293F-432B-8A68-392D9FCAE0AE}" type="datetimeFigureOut">
              <a:rPr lang="en-GB" smtClean="0"/>
              <a:t>18/04/2023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0B3B70-38E2-4A3B-B425-7AC8C40A70D3}"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724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91C43C-293F-432B-8A68-392D9FCAE0AE}" type="datetimeFigureOut">
              <a:rPr lang="en-GB" smtClean="0"/>
              <a:t>18/04/2023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spTree>
    <p:extLst>
      <p:ext uri="{BB962C8B-B14F-4D97-AF65-F5344CB8AC3E}">
        <p14:creationId xmlns:p14="http://schemas.microsoft.com/office/powerpoint/2010/main" val="2466700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91C43C-293F-432B-8A68-392D9FCAE0AE}" type="datetimeFigureOut">
              <a:rPr lang="en-GB" smtClean="0"/>
              <a:t>18/04/2023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0B3B70-38E2-4A3B-B425-7AC8C40A70D3}"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6593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B91C43C-293F-432B-8A68-392D9FCAE0AE}" type="datetimeFigureOut">
              <a:rPr lang="en-GB" smtClean="0"/>
              <a:t>18/04/2023</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50B3B70-38E2-4A3B-B425-7AC8C40A70D3}"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600505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i5O4yvZSOsc"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qB6SvZscxgg"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610637"/>
            <a:ext cx="7772400" cy="2047740"/>
          </a:xfrm>
        </p:spPr>
        <p:txBody>
          <a:bodyPr/>
          <a:lstStyle/>
          <a:p>
            <a:r>
              <a:rPr lang="en-GB" dirty="0">
                <a:latin typeface="Sassoon Primary" pitchFamily="50" charset="0"/>
              </a:rPr>
              <a:t>Phonics </a:t>
            </a:r>
            <a:br>
              <a:rPr lang="en-GB" dirty="0">
                <a:latin typeface="Sassoon Primary" pitchFamily="50" charset="0"/>
              </a:rPr>
            </a:br>
            <a:r>
              <a:rPr lang="en-GB" dirty="0">
                <a:latin typeface="Sassoon Primary" pitchFamily="50" charset="0"/>
              </a:rPr>
              <a:t>at Newton on Trent</a:t>
            </a:r>
          </a:p>
        </p:txBody>
      </p:sp>
      <p:sp>
        <p:nvSpPr>
          <p:cNvPr id="3" name="Subtitle 2"/>
          <p:cNvSpPr>
            <a:spLocks noGrp="1"/>
          </p:cNvSpPr>
          <p:nvPr>
            <p:ph type="subTitle" idx="1"/>
          </p:nvPr>
        </p:nvSpPr>
        <p:spPr/>
        <p:txBody>
          <a:bodyPr/>
          <a:lstStyle/>
          <a:p>
            <a:r>
              <a:rPr lang="en-GB" dirty="0">
                <a:latin typeface="Sassoon Primary" pitchFamily="50" charset="0"/>
              </a:rPr>
              <a:t>Pre-School Parent Workshop </a:t>
            </a:r>
          </a:p>
          <a:p>
            <a:r>
              <a:rPr lang="en-GB" dirty="0">
                <a:latin typeface="Sassoon Primary" pitchFamily="50" charset="0"/>
              </a:rPr>
              <a:t>April 2023</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3345" y="579859"/>
            <a:ext cx="8062175" cy="3513581"/>
          </a:xfrm>
          <a:prstGeom prst="rect">
            <a:avLst/>
          </a:prstGeom>
        </p:spPr>
      </p:pic>
    </p:spTree>
    <p:extLst>
      <p:ext uri="{BB962C8B-B14F-4D97-AF65-F5344CB8AC3E}">
        <p14:creationId xmlns:p14="http://schemas.microsoft.com/office/powerpoint/2010/main" val="2396709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5B6E8-EF40-4DA1-921C-7DB9C9D0D3F8}"/>
              </a:ext>
            </a:extLst>
          </p:cNvPr>
          <p:cNvSpPr>
            <a:spLocks noGrp="1"/>
          </p:cNvSpPr>
          <p:nvPr>
            <p:ph type="title"/>
          </p:nvPr>
        </p:nvSpPr>
        <p:spPr>
          <a:xfrm>
            <a:off x="1024128" y="334811"/>
            <a:ext cx="9720072" cy="905959"/>
          </a:xfrm>
        </p:spPr>
        <p:txBody>
          <a:bodyPr>
            <a:noAutofit/>
          </a:bodyPr>
          <a:lstStyle/>
          <a:p>
            <a:r>
              <a:rPr lang="en-GB" sz="3600" dirty="0">
                <a:latin typeface="Sassoon Infant Std" panose="020B0503020103030203" pitchFamily="34" charset="0"/>
              </a:rPr>
              <a:t>What comes before Phonics? </a:t>
            </a:r>
            <a:br>
              <a:rPr lang="en-GB" sz="3600" dirty="0">
                <a:latin typeface="Sassoon Infant Std" panose="020B0503020103030203" pitchFamily="34" charset="0"/>
              </a:rPr>
            </a:br>
            <a:r>
              <a:rPr lang="en-GB" sz="3600" dirty="0">
                <a:latin typeface="Sassoon Infant Std" panose="020B0503020103030203" pitchFamily="34" charset="0"/>
              </a:rPr>
              <a:t>Language and Communication</a:t>
            </a:r>
          </a:p>
        </p:txBody>
      </p:sp>
      <p:pic>
        <p:nvPicPr>
          <p:cNvPr id="7" name="Content Placeholder 6">
            <a:extLst>
              <a:ext uri="{FF2B5EF4-FFF2-40B4-BE49-F238E27FC236}">
                <a16:creationId xmlns:a16="http://schemas.microsoft.com/office/drawing/2014/main" id="{766246F8-836A-3E6A-252A-EDA9A3E03CCA}"/>
              </a:ext>
            </a:extLst>
          </p:cNvPr>
          <p:cNvPicPr>
            <a:picLocks noGrp="1" noChangeAspect="1"/>
          </p:cNvPicPr>
          <p:nvPr>
            <p:ph idx="1"/>
          </p:nvPr>
        </p:nvPicPr>
        <p:blipFill>
          <a:blip r:embed="rId2"/>
          <a:stretch>
            <a:fillRect/>
          </a:stretch>
        </p:blipFill>
        <p:spPr>
          <a:xfrm>
            <a:off x="141237" y="1240770"/>
            <a:ext cx="5176352" cy="2193479"/>
          </a:xfrm>
          <a:prstGeom prst="rect">
            <a:avLst/>
          </a:prstGeom>
        </p:spPr>
      </p:pic>
      <p:sp>
        <p:nvSpPr>
          <p:cNvPr id="8" name="TextBox 7">
            <a:extLst>
              <a:ext uri="{FF2B5EF4-FFF2-40B4-BE49-F238E27FC236}">
                <a16:creationId xmlns:a16="http://schemas.microsoft.com/office/drawing/2014/main" id="{B9681881-74A0-039C-C884-BC9BF8AF6272}"/>
              </a:ext>
            </a:extLst>
          </p:cNvPr>
          <p:cNvSpPr txBox="1"/>
          <p:nvPr/>
        </p:nvSpPr>
        <p:spPr>
          <a:xfrm>
            <a:off x="1252025" y="5261317"/>
            <a:ext cx="8932984" cy="1200329"/>
          </a:xfrm>
          <a:prstGeom prst="rect">
            <a:avLst/>
          </a:prstGeom>
          <a:noFill/>
        </p:spPr>
        <p:txBody>
          <a:bodyPr wrap="square" rtlCol="0">
            <a:spAutoFit/>
          </a:bodyPr>
          <a:lstStyle/>
          <a:p>
            <a:r>
              <a:rPr lang="en-GB" dirty="0">
                <a:latin typeface="Sassoon Primary" pitchFamily="50" charset="0"/>
              </a:rPr>
              <a:t>Communication and language underpins all areas of learning and as such is one of the Prime areas of Learning in EYFS. Without it, children will not be able to make progress in the specific areas – one if which is literacy – word reading, writing and comprehension.</a:t>
            </a:r>
          </a:p>
        </p:txBody>
      </p:sp>
      <p:pic>
        <p:nvPicPr>
          <p:cNvPr id="10" name="Picture 9">
            <a:extLst>
              <a:ext uri="{FF2B5EF4-FFF2-40B4-BE49-F238E27FC236}">
                <a16:creationId xmlns:a16="http://schemas.microsoft.com/office/drawing/2014/main" id="{0B12DBD9-5DB2-9615-1895-079FC1249757}"/>
              </a:ext>
            </a:extLst>
          </p:cNvPr>
          <p:cNvPicPr>
            <a:picLocks noChangeAspect="1"/>
          </p:cNvPicPr>
          <p:nvPr/>
        </p:nvPicPr>
        <p:blipFill>
          <a:blip r:embed="rId3"/>
          <a:stretch>
            <a:fillRect/>
          </a:stretch>
        </p:blipFill>
        <p:spPr>
          <a:xfrm>
            <a:off x="5317589" y="1240770"/>
            <a:ext cx="6686076" cy="3393639"/>
          </a:xfrm>
          <a:prstGeom prst="rect">
            <a:avLst/>
          </a:prstGeom>
        </p:spPr>
      </p:pic>
    </p:spTree>
    <p:extLst>
      <p:ext uri="{BB962C8B-B14F-4D97-AF65-F5344CB8AC3E}">
        <p14:creationId xmlns:p14="http://schemas.microsoft.com/office/powerpoint/2010/main" val="2221745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a:extLst>
              <a:ext uri="{FF2B5EF4-FFF2-40B4-BE49-F238E27FC236}">
                <a16:creationId xmlns:a16="http://schemas.microsoft.com/office/drawing/2014/main" id="{0523C076-FC08-40AE-53DF-22C58DBFABC3}"/>
              </a:ext>
            </a:extLst>
          </p:cNvPr>
          <p:cNvPicPr>
            <a:picLocks noChangeAspect="1"/>
          </p:cNvPicPr>
          <p:nvPr/>
        </p:nvPicPr>
        <p:blipFill>
          <a:blip r:embed="rId2"/>
          <a:stretch>
            <a:fillRect/>
          </a:stretch>
        </p:blipFill>
        <p:spPr>
          <a:xfrm>
            <a:off x="1243750" y="792124"/>
            <a:ext cx="9492754" cy="5273752"/>
          </a:xfrm>
          <a:prstGeom prst="rect">
            <a:avLst/>
          </a:prstGeom>
        </p:spPr>
      </p:pic>
    </p:spTree>
    <p:extLst>
      <p:ext uri="{BB962C8B-B14F-4D97-AF65-F5344CB8AC3E}">
        <p14:creationId xmlns:p14="http://schemas.microsoft.com/office/powerpoint/2010/main" val="19200916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068D3-B64C-49AC-B59E-02709CDF0688}"/>
              </a:ext>
            </a:extLst>
          </p:cNvPr>
          <p:cNvSpPr>
            <a:spLocks noGrp="1"/>
          </p:cNvSpPr>
          <p:nvPr>
            <p:ph type="title"/>
          </p:nvPr>
        </p:nvSpPr>
        <p:spPr>
          <a:xfrm>
            <a:off x="1024128" y="585216"/>
            <a:ext cx="9720072" cy="680876"/>
          </a:xfrm>
        </p:spPr>
        <p:txBody>
          <a:bodyPr>
            <a:normAutofit fontScale="90000"/>
          </a:bodyPr>
          <a:lstStyle/>
          <a:p>
            <a:r>
              <a:rPr lang="en-GB" dirty="0"/>
              <a:t>Before starting ‘formal phonics’</a:t>
            </a:r>
          </a:p>
        </p:txBody>
      </p:sp>
      <p:sp>
        <p:nvSpPr>
          <p:cNvPr id="3" name="Content Placeholder 2">
            <a:extLst>
              <a:ext uri="{FF2B5EF4-FFF2-40B4-BE49-F238E27FC236}">
                <a16:creationId xmlns:a16="http://schemas.microsoft.com/office/drawing/2014/main" id="{0CAE1CFC-925E-4D1E-95B4-C7D2014F7EC4}"/>
              </a:ext>
            </a:extLst>
          </p:cNvPr>
          <p:cNvSpPr>
            <a:spLocks noGrp="1"/>
          </p:cNvSpPr>
          <p:nvPr>
            <p:ph idx="1"/>
          </p:nvPr>
        </p:nvSpPr>
        <p:spPr>
          <a:xfrm>
            <a:off x="1488831" y="2897945"/>
            <a:ext cx="9214338" cy="3066756"/>
          </a:xfrm>
        </p:spPr>
        <p:txBody>
          <a:bodyPr numCol="2">
            <a:normAutofit fontScale="92500" lnSpcReduction="10000"/>
          </a:bodyPr>
          <a:lstStyle/>
          <a:p>
            <a:pPr>
              <a:buFont typeface="Arial" panose="020B0604020202020204" pitchFamily="34" charset="0"/>
              <a:buChar char="•"/>
            </a:pPr>
            <a:r>
              <a:rPr lang="en-GB" sz="1800" dirty="0">
                <a:latin typeface="Sassoon Primary" pitchFamily="50" charset="0"/>
              </a:rPr>
              <a:t>Sound discrimination</a:t>
            </a:r>
          </a:p>
          <a:p>
            <a:pPr>
              <a:buFont typeface="Arial" panose="020B0604020202020204" pitchFamily="34" charset="0"/>
              <a:buChar char="•"/>
            </a:pPr>
            <a:r>
              <a:rPr lang="en-GB" sz="1800" dirty="0">
                <a:latin typeface="Sassoon Primary" pitchFamily="50" charset="0"/>
              </a:rPr>
              <a:t>Linguistic concepts (shape/size/colour/texture etc)</a:t>
            </a:r>
          </a:p>
          <a:p>
            <a:pPr>
              <a:buFont typeface="Arial" panose="020B0604020202020204" pitchFamily="34" charset="0"/>
              <a:buChar char="•"/>
            </a:pPr>
            <a:r>
              <a:rPr lang="en-GB" sz="1800" dirty="0">
                <a:latin typeface="Sassoon Primary" pitchFamily="50" charset="0"/>
              </a:rPr>
              <a:t>Speak in sentences of at least 6 words</a:t>
            </a:r>
          </a:p>
          <a:p>
            <a:pPr>
              <a:buFont typeface="Arial" panose="020B0604020202020204" pitchFamily="34" charset="0"/>
              <a:buChar char="•"/>
            </a:pPr>
            <a:r>
              <a:rPr lang="en-GB" sz="1800" dirty="0">
                <a:latin typeface="Sassoon Primary" pitchFamily="50" charset="0"/>
              </a:rPr>
              <a:t>Learnt several nursery rhymes that they can recite </a:t>
            </a:r>
          </a:p>
          <a:p>
            <a:pPr>
              <a:buFont typeface="Arial" panose="020B0604020202020204" pitchFamily="34" charset="0"/>
              <a:buChar char="•"/>
            </a:pPr>
            <a:r>
              <a:rPr lang="en-GB" sz="1800" dirty="0">
                <a:latin typeface="Sassoon Primary" pitchFamily="50" charset="0"/>
              </a:rPr>
              <a:t>Know several stories and be able to simply retell them</a:t>
            </a:r>
          </a:p>
          <a:p>
            <a:pPr>
              <a:buFont typeface="Arial" panose="020B0604020202020204" pitchFamily="34" charset="0"/>
              <a:buChar char="•"/>
            </a:pPr>
            <a:r>
              <a:rPr lang="en-GB" sz="1800" dirty="0">
                <a:latin typeface="Sassoon Primary" pitchFamily="50" charset="0"/>
              </a:rPr>
              <a:t>Role play stories and acted them out with some simple key phrases</a:t>
            </a:r>
          </a:p>
          <a:p>
            <a:pPr>
              <a:buFont typeface="Arial" panose="020B0604020202020204" pitchFamily="34" charset="0"/>
              <a:buChar char="•"/>
            </a:pPr>
            <a:r>
              <a:rPr lang="en-GB" sz="1800" dirty="0">
                <a:latin typeface="Sassoon Primary" pitchFamily="50" charset="0"/>
              </a:rPr>
              <a:t>Rhyme – hearing and continuing rhymes</a:t>
            </a:r>
          </a:p>
          <a:p>
            <a:pPr>
              <a:buFont typeface="Arial" panose="020B0604020202020204" pitchFamily="34" charset="0"/>
              <a:buChar char="•"/>
            </a:pPr>
            <a:r>
              <a:rPr lang="en-GB" sz="1800" dirty="0">
                <a:latin typeface="Sassoon Primary" pitchFamily="50" charset="0"/>
              </a:rPr>
              <a:t>Distinguishing between different sounds</a:t>
            </a:r>
          </a:p>
          <a:p>
            <a:pPr>
              <a:buFont typeface="Arial" panose="020B0604020202020204" pitchFamily="34" charset="0"/>
              <a:buChar char="•"/>
            </a:pPr>
            <a:r>
              <a:rPr lang="en-GB" sz="1800" dirty="0">
                <a:latin typeface="Sassoon Primary" pitchFamily="50" charset="0"/>
              </a:rPr>
              <a:t>Orally blending sounds</a:t>
            </a:r>
          </a:p>
          <a:p>
            <a:pPr>
              <a:buFont typeface="Arial" panose="020B0604020202020204" pitchFamily="34" charset="0"/>
              <a:buChar char="•"/>
            </a:pPr>
            <a:r>
              <a:rPr lang="en-GB" sz="1800" dirty="0">
                <a:latin typeface="Sassoon Primary" pitchFamily="50" charset="0"/>
              </a:rPr>
              <a:t>Ability to listen and attend to what is being said</a:t>
            </a:r>
          </a:p>
          <a:p>
            <a:pPr>
              <a:buFont typeface="Arial" panose="020B0604020202020204" pitchFamily="34" charset="0"/>
              <a:buChar char="•"/>
            </a:pPr>
            <a:r>
              <a:rPr lang="en-GB" sz="1800" dirty="0">
                <a:latin typeface="Sassoon Primary" pitchFamily="50" charset="0"/>
              </a:rPr>
              <a:t>Hold back and forth conversations</a:t>
            </a:r>
          </a:p>
          <a:p>
            <a:pPr>
              <a:buFont typeface="Arial" panose="020B0604020202020204" pitchFamily="34" charset="0"/>
              <a:buChar char="•"/>
            </a:pPr>
            <a:r>
              <a:rPr lang="en-GB" sz="1800" dirty="0">
                <a:latin typeface="Sassoon Primary" pitchFamily="50" charset="0"/>
              </a:rPr>
              <a:t>Express their ideas and needs</a:t>
            </a:r>
          </a:p>
          <a:p>
            <a:pPr>
              <a:buFont typeface="Arial" panose="020B0604020202020204" pitchFamily="34" charset="0"/>
              <a:buChar char="•"/>
            </a:pPr>
            <a:endParaRPr lang="en-GB" sz="1800" dirty="0">
              <a:latin typeface="Sassoon Primary" pitchFamily="50" charset="0"/>
            </a:endParaRPr>
          </a:p>
          <a:p>
            <a:endParaRPr lang="en-GB" dirty="0"/>
          </a:p>
        </p:txBody>
      </p:sp>
      <p:sp>
        <p:nvSpPr>
          <p:cNvPr id="4" name="TextBox 3">
            <a:extLst>
              <a:ext uri="{FF2B5EF4-FFF2-40B4-BE49-F238E27FC236}">
                <a16:creationId xmlns:a16="http://schemas.microsoft.com/office/drawing/2014/main" id="{3B630F62-45BE-4529-B142-AA4A38CE720D}"/>
              </a:ext>
            </a:extLst>
          </p:cNvPr>
          <p:cNvSpPr txBox="1"/>
          <p:nvPr/>
        </p:nvSpPr>
        <p:spPr>
          <a:xfrm>
            <a:off x="1024128" y="1266092"/>
            <a:ext cx="10623921" cy="1354217"/>
          </a:xfrm>
          <a:prstGeom prst="rect">
            <a:avLst/>
          </a:prstGeom>
          <a:noFill/>
        </p:spPr>
        <p:txBody>
          <a:bodyPr wrap="square" rtlCol="0">
            <a:spAutoFit/>
          </a:bodyPr>
          <a:lstStyle/>
          <a:p>
            <a:r>
              <a:rPr lang="en-GB" sz="1600" dirty="0">
                <a:latin typeface="Sassoon Primary" pitchFamily="50" charset="0"/>
              </a:rPr>
              <a:t>Children will not be able to learn phonics if the correct building blocks have not been put in place. At Newton, children have been working on these in small group work, opportunities in the enhanced provision and all the continuous provision that there is in the classroom practise and within school. There are many aspects to what children need to be able to do prior to starting phonics on their journey to reading and writing, these include:</a:t>
            </a:r>
          </a:p>
          <a:p>
            <a:endParaRPr lang="en-GB" dirty="0"/>
          </a:p>
        </p:txBody>
      </p:sp>
    </p:spTree>
    <p:extLst>
      <p:ext uri="{BB962C8B-B14F-4D97-AF65-F5344CB8AC3E}">
        <p14:creationId xmlns:p14="http://schemas.microsoft.com/office/powerpoint/2010/main" val="1915003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665E640-442D-4498-9987-9858DE0A566F}"/>
              </a:ext>
            </a:extLst>
          </p:cNvPr>
          <p:cNvPicPr>
            <a:picLocks noGrp="1" noChangeAspect="1"/>
          </p:cNvPicPr>
          <p:nvPr>
            <p:ph idx="1"/>
          </p:nvPr>
        </p:nvPicPr>
        <p:blipFill>
          <a:blip r:embed="rId2"/>
          <a:stretch>
            <a:fillRect/>
          </a:stretch>
        </p:blipFill>
        <p:spPr>
          <a:xfrm>
            <a:off x="1615545" y="604912"/>
            <a:ext cx="9882724" cy="5985168"/>
          </a:xfrm>
        </p:spPr>
      </p:pic>
      <p:pic>
        <p:nvPicPr>
          <p:cNvPr id="8" name="Picture 7">
            <a:extLst>
              <a:ext uri="{FF2B5EF4-FFF2-40B4-BE49-F238E27FC236}">
                <a16:creationId xmlns:a16="http://schemas.microsoft.com/office/drawing/2014/main" id="{BB5B613A-4356-48A9-98C5-1396995B3B85}"/>
              </a:ext>
            </a:extLst>
          </p:cNvPr>
          <p:cNvPicPr>
            <a:picLocks noChangeAspect="1"/>
          </p:cNvPicPr>
          <p:nvPr/>
        </p:nvPicPr>
        <p:blipFill rotWithShape="1">
          <a:blip r:embed="rId3"/>
          <a:srcRect l="6759"/>
          <a:stretch/>
        </p:blipFill>
        <p:spPr>
          <a:xfrm>
            <a:off x="9340948" y="160606"/>
            <a:ext cx="2716895" cy="2972964"/>
          </a:xfrm>
          <a:prstGeom prst="rect">
            <a:avLst/>
          </a:prstGeom>
        </p:spPr>
      </p:pic>
      <p:pic>
        <p:nvPicPr>
          <p:cNvPr id="10" name="Picture 9">
            <a:extLst>
              <a:ext uri="{FF2B5EF4-FFF2-40B4-BE49-F238E27FC236}">
                <a16:creationId xmlns:a16="http://schemas.microsoft.com/office/drawing/2014/main" id="{A9095722-D424-49BB-A911-F0B3B9F04E24}"/>
              </a:ext>
            </a:extLst>
          </p:cNvPr>
          <p:cNvPicPr>
            <a:picLocks noChangeAspect="1"/>
          </p:cNvPicPr>
          <p:nvPr/>
        </p:nvPicPr>
        <p:blipFill>
          <a:blip r:embed="rId4"/>
          <a:stretch>
            <a:fillRect/>
          </a:stretch>
        </p:blipFill>
        <p:spPr>
          <a:xfrm>
            <a:off x="10025456" y="3636499"/>
            <a:ext cx="1752600" cy="1676400"/>
          </a:xfrm>
          <a:prstGeom prst="rect">
            <a:avLst/>
          </a:prstGeom>
        </p:spPr>
      </p:pic>
    </p:spTree>
    <p:extLst>
      <p:ext uri="{BB962C8B-B14F-4D97-AF65-F5344CB8AC3E}">
        <p14:creationId xmlns:p14="http://schemas.microsoft.com/office/powerpoint/2010/main" val="3735687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03491" y="759853"/>
            <a:ext cx="11156059" cy="4520485"/>
          </a:xfrm>
          <a:prstGeom prst="rect">
            <a:avLst/>
          </a:prstGeom>
        </p:spPr>
      </p:pic>
    </p:spTree>
    <p:extLst>
      <p:ext uri="{BB962C8B-B14F-4D97-AF65-F5344CB8AC3E}">
        <p14:creationId xmlns:p14="http://schemas.microsoft.com/office/powerpoint/2010/main" val="1463049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200395"/>
            <a:ext cx="9720072" cy="1499616"/>
          </a:xfrm>
        </p:spPr>
        <p:txBody>
          <a:bodyPr>
            <a:normAutofit/>
          </a:bodyPr>
          <a:lstStyle/>
          <a:p>
            <a:r>
              <a:rPr lang="en-GB" sz="4800" dirty="0">
                <a:latin typeface="Sassoon Primary" pitchFamily="50" charset="0"/>
              </a:rPr>
              <a:t>SO what is Read Write Inc.?</a:t>
            </a:r>
          </a:p>
        </p:txBody>
      </p:sp>
      <p:sp>
        <p:nvSpPr>
          <p:cNvPr id="3" name="Content Placeholder 2"/>
          <p:cNvSpPr>
            <a:spLocks noGrp="1"/>
          </p:cNvSpPr>
          <p:nvPr>
            <p:ph idx="1"/>
          </p:nvPr>
        </p:nvSpPr>
        <p:spPr>
          <a:xfrm>
            <a:off x="1024128" y="1336431"/>
            <a:ext cx="10384770" cy="5231794"/>
          </a:xfrm>
        </p:spPr>
        <p:txBody>
          <a:bodyPr>
            <a:normAutofit fontScale="70000" lnSpcReduction="20000"/>
          </a:bodyPr>
          <a:lstStyle/>
          <a:p>
            <a:pPr>
              <a:lnSpc>
                <a:spcPct val="120000"/>
              </a:lnSpc>
            </a:pPr>
            <a:r>
              <a:rPr lang="en-GB" dirty="0">
                <a:latin typeface="Sassoon Primary" pitchFamily="50" charset="0"/>
              </a:rPr>
              <a:t>Since Jim Rose conducted a review of early reading in 2005, and reported that phonics is the most consistently successful approach to teach reading, phonics has been used as the main way to teach children to read in English schools. </a:t>
            </a:r>
          </a:p>
          <a:p>
            <a:pPr>
              <a:lnSpc>
                <a:spcPct val="120000"/>
              </a:lnSpc>
            </a:pPr>
            <a:r>
              <a:rPr lang="en-GB" dirty="0">
                <a:latin typeface="Sassoon Primary" pitchFamily="50" charset="0"/>
              </a:rPr>
              <a:t>Since 2022 and the publishing of ‘The Reading Framework: Teaching the Foundations of Literacy’, all schools must now use a synthetic systematic phonics scheme to teach phonics, this is where children learn the letter sounds as building blocks to reading and writing words.</a:t>
            </a:r>
          </a:p>
          <a:p>
            <a:pPr>
              <a:lnSpc>
                <a:spcPct val="120000"/>
              </a:lnSpc>
            </a:pPr>
            <a:r>
              <a:rPr lang="en-GB" dirty="0">
                <a:latin typeface="Sassoon Primary" pitchFamily="50" charset="0"/>
              </a:rPr>
              <a:t>Read Write Inc. is one such scheme to teach phonics. It was developed by Ruth Miskin, and has lots of research behind it. We have been using it at Newton since 2016 with great success. </a:t>
            </a:r>
          </a:p>
          <a:p>
            <a:pPr>
              <a:lnSpc>
                <a:spcPct val="120000"/>
              </a:lnSpc>
            </a:pPr>
            <a:r>
              <a:rPr lang="en-GB" dirty="0">
                <a:latin typeface="Sassoon Primary" pitchFamily="50" charset="0"/>
              </a:rPr>
              <a:t>Much of it’s success comes from the consistent approach the programme uses and the way in which it makes such strong links between what children are reading and what they are writing. It also enables children to really build confidence as they only use sounds they are confident with. It also ensures strong consistency across the school. </a:t>
            </a:r>
          </a:p>
          <a:p>
            <a:pPr>
              <a:lnSpc>
                <a:spcPct val="120000"/>
              </a:lnSpc>
            </a:pPr>
            <a:r>
              <a:rPr lang="en-GB" dirty="0">
                <a:latin typeface="Sassoon Primary" pitchFamily="50" charset="0"/>
              </a:rPr>
              <a:t>RWI sessions are positive, inclusive and foster lots of confidence in children. </a:t>
            </a:r>
          </a:p>
          <a:p>
            <a:pPr>
              <a:lnSpc>
                <a:spcPct val="120000"/>
              </a:lnSpc>
            </a:pPr>
            <a:r>
              <a:rPr lang="en-GB" dirty="0">
                <a:latin typeface="Sassoon Primary" pitchFamily="50" charset="0"/>
              </a:rPr>
              <a:t>It gives the children all the skills required for Reception and Year 1, and even exceeds the national curriculum requirements in some areas. </a:t>
            </a:r>
          </a:p>
          <a:p>
            <a:r>
              <a:rPr lang="en-GB" dirty="0">
                <a:latin typeface="Sassoon Primary" pitchFamily="50" charset="0"/>
                <a:hlinkClick r:id="rId2"/>
              </a:rPr>
              <a:t>https://www.youtube.com/watch?v=i5O4yvZSOsc</a:t>
            </a:r>
            <a:r>
              <a:rPr lang="en-GB" dirty="0">
                <a:latin typeface="Sassoon Primary" pitchFamily="50" charset="0"/>
              </a:rPr>
              <a:t> – Ruth </a:t>
            </a:r>
            <a:r>
              <a:rPr lang="en-GB" dirty="0" err="1">
                <a:latin typeface="Sassoon Primary" pitchFamily="50" charset="0"/>
              </a:rPr>
              <a:t>Miskin’s</a:t>
            </a:r>
            <a:r>
              <a:rPr lang="en-GB" dirty="0">
                <a:latin typeface="Sassoon Primary" pitchFamily="50" charset="0"/>
              </a:rPr>
              <a:t> explanation. </a:t>
            </a:r>
          </a:p>
        </p:txBody>
      </p:sp>
    </p:spTree>
    <p:extLst>
      <p:ext uri="{BB962C8B-B14F-4D97-AF65-F5344CB8AC3E}">
        <p14:creationId xmlns:p14="http://schemas.microsoft.com/office/powerpoint/2010/main" val="2417289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669701" y="103031"/>
            <a:ext cx="6787166" cy="6478073"/>
          </a:xfrm>
          <a:prstGeom prst="rect">
            <a:avLst/>
          </a:prstGeom>
        </p:spPr>
      </p:pic>
      <p:sp>
        <p:nvSpPr>
          <p:cNvPr id="2" name="TextBox 1"/>
          <p:cNvSpPr txBox="1"/>
          <p:nvPr/>
        </p:nvSpPr>
        <p:spPr>
          <a:xfrm>
            <a:off x="8010659" y="386366"/>
            <a:ext cx="3670479" cy="6001643"/>
          </a:xfrm>
          <a:prstGeom prst="rect">
            <a:avLst/>
          </a:prstGeom>
          <a:noFill/>
        </p:spPr>
        <p:txBody>
          <a:bodyPr wrap="square" rtlCol="0">
            <a:spAutoFit/>
          </a:bodyPr>
          <a:lstStyle/>
          <a:p>
            <a:r>
              <a:rPr lang="en-GB" sz="2400" dirty="0">
                <a:latin typeface="Sassoon Primary" pitchFamily="50" charset="0"/>
              </a:rPr>
              <a:t>Sounds are taught in sets. There are 3 sets, 1,2 and 3. They get progressively more complex.</a:t>
            </a:r>
          </a:p>
          <a:p>
            <a:endParaRPr lang="en-GB" sz="2400" dirty="0">
              <a:latin typeface="Sassoon Primary" pitchFamily="50" charset="0"/>
            </a:endParaRPr>
          </a:p>
          <a:p>
            <a:r>
              <a:rPr lang="en-GB" sz="2400" dirty="0">
                <a:latin typeface="Sassoon Primary" pitchFamily="50" charset="0"/>
              </a:rPr>
              <a:t>The sounds taught are ‘pure sounds’ that means saying mmm, not ‘</a:t>
            </a:r>
            <a:r>
              <a:rPr lang="en-GB" sz="2400" dirty="0" err="1">
                <a:latin typeface="Sassoon Primary" pitchFamily="50" charset="0"/>
              </a:rPr>
              <a:t>muh</a:t>
            </a:r>
            <a:r>
              <a:rPr lang="en-GB" sz="2400" dirty="0">
                <a:latin typeface="Sassoon Primary" pitchFamily="50" charset="0"/>
              </a:rPr>
              <a:t>’ or ‘</a:t>
            </a:r>
            <a:r>
              <a:rPr lang="en-GB" sz="2400" dirty="0" err="1">
                <a:latin typeface="Sassoon Primary" pitchFamily="50" charset="0"/>
              </a:rPr>
              <a:t>em</a:t>
            </a:r>
            <a:r>
              <a:rPr lang="en-GB" sz="2400" dirty="0">
                <a:latin typeface="Sassoon Primary" pitchFamily="50" charset="0"/>
              </a:rPr>
              <a:t>’</a:t>
            </a:r>
          </a:p>
          <a:p>
            <a:r>
              <a:rPr lang="en-GB" sz="2400" dirty="0">
                <a:latin typeface="Sassoon Primary" pitchFamily="50" charset="0"/>
              </a:rPr>
              <a:t>This video demonstrates the sounds children will be learning</a:t>
            </a:r>
          </a:p>
          <a:p>
            <a:r>
              <a:rPr lang="en-GB" sz="2400" dirty="0">
                <a:latin typeface="Sassoon Primary" pitchFamily="50" charset="0"/>
                <a:hlinkClick r:id="rId3"/>
              </a:rPr>
              <a:t>https://www.youtube.com/watch?v=qB6SvZscxgg</a:t>
            </a:r>
            <a:r>
              <a:rPr lang="en-GB" sz="2400" dirty="0">
                <a:latin typeface="Sassoon Primary" pitchFamily="50" charset="0"/>
              </a:rPr>
              <a:t> </a:t>
            </a:r>
          </a:p>
        </p:txBody>
      </p:sp>
    </p:spTree>
    <p:extLst>
      <p:ext uri="{BB962C8B-B14F-4D97-AF65-F5344CB8AC3E}">
        <p14:creationId xmlns:p14="http://schemas.microsoft.com/office/powerpoint/2010/main" val="5799195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50760" y="0"/>
            <a:ext cx="5267460" cy="6808984"/>
          </a:xfrm>
          <a:prstGeom prst="rect">
            <a:avLst/>
          </a:prstGeom>
        </p:spPr>
      </p:pic>
      <p:sp>
        <p:nvSpPr>
          <p:cNvPr id="5" name="TextBox 4"/>
          <p:cNvSpPr txBox="1"/>
          <p:nvPr/>
        </p:nvSpPr>
        <p:spPr>
          <a:xfrm>
            <a:off x="6980350" y="1481071"/>
            <a:ext cx="4636394" cy="2554545"/>
          </a:xfrm>
          <a:prstGeom prst="rect">
            <a:avLst/>
          </a:prstGeom>
          <a:noFill/>
        </p:spPr>
        <p:txBody>
          <a:bodyPr wrap="square" rtlCol="0">
            <a:spAutoFit/>
          </a:bodyPr>
          <a:lstStyle/>
          <a:p>
            <a:r>
              <a:rPr lang="en-GB" sz="8000" dirty="0">
                <a:latin typeface="Sassoon Primary" pitchFamily="50" charset="0"/>
              </a:rPr>
              <a:t>Set 2 and 3 sounds</a:t>
            </a:r>
          </a:p>
        </p:txBody>
      </p:sp>
    </p:spTree>
    <p:extLst>
      <p:ext uri="{BB962C8B-B14F-4D97-AF65-F5344CB8AC3E}">
        <p14:creationId xmlns:p14="http://schemas.microsoft.com/office/powerpoint/2010/main" val="1434495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41ECB-1D68-4EAE-91C3-112086103B73}"/>
              </a:ext>
            </a:extLst>
          </p:cNvPr>
          <p:cNvSpPr>
            <a:spLocks noGrp="1"/>
          </p:cNvSpPr>
          <p:nvPr>
            <p:ph type="title"/>
          </p:nvPr>
        </p:nvSpPr>
        <p:spPr>
          <a:xfrm>
            <a:off x="1024128" y="585216"/>
            <a:ext cx="9720072" cy="638673"/>
          </a:xfrm>
        </p:spPr>
        <p:txBody>
          <a:bodyPr>
            <a:normAutofit fontScale="90000"/>
          </a:bodyPr>
          <a:lstStyle/>
          <a:p>
            <a:r>
              <a:rPr lang="en-GB" dirty="0"/>
              <a:t>Nursery session</a:t>
            </a:r>
          </a:p>
        </p:txBody>
      </p:sp>
      <p:sp>
        <p:nvSpPr>
          <p:cNvPr id="3" name="Content Placeholder 2">
            <a:extLst>
              <a:ext uri="{FF2B5EF4-FFF2-40B4-BE49-F238E27FC236}">
                <a16:creationId xmlns:a16="http://schemas.microsoft.com/office/drawing/2014/main" id="{16A1810D-983E-4642-95F3-5DAA61F75369}"/>
              </a:ext>
            </a:extLst>
          </p:cNvPr>
          <p:cNvSpPr>
            <a:spLocks noGrp="1"/>
          </p:cNvSpPr>
          <p:nvPr>
            <p:ph idx="1"/>
          </p:nvPr>
        </p:nvSpPr>
        <p:spPr>
          <a:xfrm>
            <a:off x="1024128" y="1223889"/>
            <a:ext cx="9720073" cy="5085471"/>
          </a:xfrm>
        </p:spPr>
        <p:txBody>
          <a:bodyPr>
            <a:normAutofit lnSpcReduction="10000"/>
          </a:bodyPr>
          <a:lstStyle/>
          <a:p>
            <a:r>
              <a:rPr lang="en-GB" dirty="0">
                <a:latin typeface="Sassoon Infant Std" panose="020B0503020103030203" pitchFamily="34" charset="0"/>
              </a:rPr>
              <a:t>In Pre-school, they will only be learning the set 1 sounds. Sessions will be kept very simple and short. </a:t>
            </a:r>
          </a:p>
          <a:p>
            <a:r>
              <a:rPr lang="en-GB" dirty="0">
                <a:latin typeface="Sassoon Infant Std" panose="020B0503020103030203" pitchFamily="34" charset="0"/>
              </a:rPr>
              <a:t>They will work in their group to:</a:t>
            </a:r>
          </a:p>
          <a:p>
            <a:r>
              <a:rPr lang="en-GB" dirty="0">
                <a:latin typeface="Sassoon Infant Std" panose="020B0503020103030203" pitchFamily="34" charset="0"/>
              </a:rPr>
              <a:t>First learn the picture names (things like vulture and jack in a box may need to be taught)</a:t>
            </a:r>
          </a:p>
          <a:p>
            <a:r>
              <a:rPr lang="en-GB" dirty="0">
                <a:latin typeface="Sassoon Infant Std" panose="020B0503020103030203" pitchFamily="34" charset="0"/>
              </a:rPr>
              <a:t>Then learn the sound associated with each picture.</a:t>
            </a:r>
          </a:p>
          <a:p>
            <a:r>
              <a:rPr lang="en-GB" dirty="0">
                <a:latin typeface="Sassoon Infant Std" panose="020B0503020103030203" pitchFamily="34" charset="0"/>
              </a:rPr>
              <a:t>Learn the sound associated with each letter – read the sound.</a:t>
            </a:r>
          </a:p>
          <a:p>
            <a:r>
              <a:rPr lang="en-GB" dirty="0">
                <a:latin typeface="Sassoon Infant Std" panose="020B0503020103030203" pitchFamily="34" charset="0"/>
              </a:rPr>
              <a:t>Air write the letter.</a:t>
            </a:r>
          </a:p>
          <a:p>
            <a:r>
              <a:rPr lang="en-GB" dirty="0">
                <a:latin typeface="Sassoon Infant Std" panose="020B0503020103030203" pitchFamily="34" charset="0"/>
              </a:rPr>
              <a:t>Orally blend sounds together with ‘Fred Talk’ this will be simple words like it, on, mat etc to start with </a:t>
            </a:r>
            <a:r>
              <a:rPr lang="en-GB" dirty="0" err="1">
                <a:latin typeface="Sassoon Infant Std" panose="020B0503020103030203" pitchFamily="34" charset="0"/>
              </a:rPr>
              <a:t>with</a:t>
            </a:r>
            <a:r>
              <a:rPr lang="en-GB" dirty="0">
                <a:latin typeface="Sassoon Infant Std" panose="020B0503020103030203" pitchFamily="34" charset="0"/>
              </a:rPr>
              <a:t> the sounds they are most confident with.  </a:t>
            </a:r>
          </a:p>
          <a:p>
            <a:r>
              <a:rPr lang="en-GB" dirty="0">
                <a:latin typeface="Sassoon Infant Std" panose="020B0503020103030203" pitchFamily="34" charset="0"/>
              </a:rPr>
              <a:t>Reading the sounds and blending them themselves with Fred talking and read on green word cards. </a:t>
            </a:r>
          </a:p>
          <a:p>
            <a:r>
              <a:rPr lang="en-GB" dirty="0">
                <a:latin typeface="Sassoon Infant Std" panose="020B0503020103030203" pitchFamily="34" charset="0"/>
              </a:rPr>
              <a:t>Children may then move onto reading the sound blending books. </a:t>
            </a:r>
          </a:p>
        </p:txBody>
      </p:sp>
    </p:spTree>
    <p:extLst>
      <p:ext uri="{BB962C8B-B14F-4D97-AF65-F5344CB8AC3E}">
        <p14:creationId xmlns:p14="http://schemas.microsoft.com/office/powerpoint/2010/main" val="974539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831460"/>
          </a:xfrm>
        </p:spPr>
        <p:txBody>
          <a:bodyPr/>
          <a:lstStyle/>
          <a:p>
            <a:r>
              <a:rPr lang="en-GB" dirty="0">
                <a:latin typeface="Sassoon Primary" pitchFamily="50" charset="0"/>
              </a:rPr>
              <a:t>Learning the sounds</a:t>
            </a:r>
          </a:p>
        </p:txBody>
      </p:sp>
      <p:sp>
        <p:nvSpPr>
          <p:cNvPr id="3" name="Content Placeholder 2"/>
          <p:cNvSpPr>
            <a:spLocks noGrp="1"/>
          </p:cNvSpPr>
          <p:nvPr>
            <p:ph idx="1"/>
          </p:nvPr>
        </p:nvSpPr>
        <p:spPr>
          <a:xfrm>
            <a:off x="1024128" y="1416676"/>
            <a:ext cx="9720073" cy="4892684"/>
          </a:xfrm>
        </p:spPr>
        <p:txBody>
          <a:bodyPr/>
          <a:lstStyle/>
          <a:p>
            <a:r>
              <a:rPr lang="en-GB" dirty="0">
                <a:latin typeface="Sassoon Primary" pitchFamily="50" charset="0"/>
              </a:rPr>
              <a:t>The letters are either stretchy or bouncy. </a:t>
            </a:r>
          </a:p>
          <a:p>
            <a:r>
              <a:rPr lang="en-GB" dirty="0">
                <a:latin typeface="Sassoon Primary" pitchFamily="50" charset="0"/>
              </a:rPr>
              <a:t>Stretchy – m, s, n, f, l, r, v, z,</a:t>
            </a:r>
          </a:p>
          <a:p>
            <a:r>
              <a:rPr lang="en-GB" dirty="0">
                <a:latin typeface="Sassoon Primary" pitchFamily="50" charset="0"/>
              </a:rPr>
              <a:t>Bouncy – a, d, t, </a:t>
            </a:r>
            <a:r>
              <a:rPr lang="en-GB" dirty="0" err="1">
                <a:latin typeface="Sassoon Primary" pitchFamily="50" charset="0"/>
              </a:rPr>
              <a:t>i</a:t>
            </a:r>
            <a:r>
              <a:rPr lang="en-GB" dirty="0">
                <a:latin typeface="Sassoon Primary" pitchFamily="50" charset="0"/>
              </a:rPr>
              <a:t>, p, g, o, c, k, u, b, e, h, j, y, w, x</a:t>
            </a:r>
          </a:p>
        </p:txBody>
      </p:sp>
      <p:pic>
        <p:nvPicPr>
          <p:cNvPr id="4" name="Picture 3"/>
          <p:cNvPicPr>
            <a:picLocks noChangeAspect="1"/>
          </p:cNvPicPr>
          <p:nvPr/>
        </p:nvPicPr>
        <p:blipFill>
          <a:blip r:embed="rId2"/>
          <a:stretch>
            <a:fillRect/>
          </a:stretch>
        </p:blipFill>
        <p:spPr>
          <a:xfrm>
            <a:off x="1547671" y="2851201"/>
            <a:ext cx="4428126" cy="3150782"/>
          </a:xfrm>
          <a:prstGeom prst="rect">
            <a:avLst/>
          </a:prstGeom>
        </p:spPr>
      </p:pic>
      <p:pic>
        <p:nvPicPr>
          <p:cNvPr id="5" name="Picture 4"/>
          <p:cNvPicPr>
            <a:picLocks noChangeAspect="1"/>
          </p:cNvPicPr>
          <p:nvPr/>
        </p:nvPicPr>
        <p:blipFill>
          <a:blip r:embed="rId3"/>
          <a:stretch>
            <a:fillRect/>
          </a:stretch>
        </p:blipFill>
        <p:spPr>
          <a:xfrm>
            <a:off x="7766900" y="2851201"/>
            <a:ext cx="2977300" cy="3145035"/>
          </a:xfrm>
          <a:prstGeom prst="rect">
            <a:avLst/>
          </a:prstGeom>
        </p:spPr>
      </p:pic>
    </p:spTree>
    <p:extLst>
      <p:ext uri="{BB962C8B-B14F-4D97-AF65-F5344CB8AC3E}">
        <p14:creationId xmlns:p14="http://schemas.microsoft.com/office/powerpoint/2010/main" val="28875032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B36F9-73AF-4A6C-9C61-92A91C6A9B11}"/>
              </a:ext>
            </a:extLst>
          </p:cNvPr>
          <p:cNvSpPr>
            <a:spLocks noGrp="1"/>
          </p:cNvSpPr>
          <p:nvPr>
            <p:ph type="title"/>
          </p:nvPr>
        </p:nvSpPr>
        <p:spPr>
          <a:xfrm>
            <a:off x="1024128" y="585216"/>
            <a:ext cx="9720072" cy="709012"/>
          </a:xfrm>
        </p:spPr>
        <p:txBody>
          <a:bodyPr>
            <a:normAutofit fontScale="90000"/>
          </a:bodyPr>
          <a:lstStyle/>
          <a:p>
            <a:r>
              <a:rPr lang="en-GB" dirty="0"/>
              <a:t>Special Friends</a:t>
            </a:r>
          </a:p>
        </p:txBody>
      </p:sp>
      <p:sp>
        <p:nvSpPr>
          <p:cNvPr id="3" name="Content Placeholder 2">
            <a:extLst>
              <a:ext uri="{FF2B5EF4-FFF2-40B4-BE49-F238E27FC236}">
                <a16:creationId xmlns:a16="http://schemas.microsoft.com/office/drawing/2014/main" id="{6CE7BAC7-1DF0-4CCB-8407-DC42B7A7F0E7}"/>
              </a:ext>
            </a:extLst>
          </p:cNvPr>
          <p:cNvSpPr>
            <a:spLocks noGrp="1"/>
          </p:cNvSpPr>
          <p:nvPr>
            <p:ph idx="1"/>
          </p:nvPr>
        </p:nvSpPr>
        <p:spPr>
          <a:xfrm>
            <a:off x="808383" y="1148715"/>
            <a:ext cx="11078817" cy="4888523"/>
          </a:xfrm>
        </p:spPr>
        <p:txBody>
          <a:bodyPr>
            <a:normAutofit lnSpcReduction="10000"/>
          </a:bodyPr>
          <a:lstStyle/>
          <a:p>
            <a:r>
              <a:rPr lang="en-GB" dirty="0">
                <a:latin typeface="Sassoon Infant Std" panose="020B0503020103030203" pitchFamily="34" charset="0"/>
              </a:rPr>
              <a:t>Are what RWI calls digraphs and trigraphs, two or three letters making one sound. The first special friends the children will encounter are digraphs in Set 1, which are </a:t>
            </a:r>
            <a:r>
              <a:rPr lang="en-GB" dirty="0" err="1">
                <a:latin typeface="Sassoon Infant Std" panose="020B0503020103030203" pitchFamily="34" charset="0"/>
              </a:rPr>
              <a:t>sh</a:t>
            </a:r>
            <a:r>
              <a:rPr lang="en-GB" dirty="0">
                <a:latin typeface="Sassoon Infant Std" panose="020B0503020103030203" pitchFamily="34" charset="0"/>
              </a:rPr>
              <a:t>, </a:t>
            </a:r>
            <a:r>
              <a:rPr lang="en-GB" dirty="0" err="1">
                <a:latin typeface="Sassoon Infant Std" panose="020B0503020103030203" pitchFamily="34" charset="0"/>
              </a:rPr>
              <a:t>th</a:t>
            </a:r>
            <a:r>
              <a:rPr lang="en-GB" dirty="0">
                <a:latin typeface="Sassoon Infant Std" panose="020B0503020103030203" pitchFamily="34" charset="0"/>
              </a:rPr>
              <a:t>, </a:t>
            </a:r>
            <a:r>
              <a:rPr lang="en-GB" dirty="0" err="1">
                <a:latin typeface="Sassoon Infant Std" panose="020B0503020103030203" pitchFamily="34" charset="0"/>
              </a:rPr>
              <a:t>ch</a:t>
            </a:r>
            <a:r>
              <a:rPr lang="en-GB" dirty="0">
                <a:latin typeface="Sassoon Infant Std" panose="020B0503020103030203" pitchFamily="34" charset="0"/>
              </a:rPr>
              <a:t>, </a:t>
            </a:r>
            <a:r>
              <a:rPr lang="en-GB" dirty="0" err="1">
                <a:latin typeface="Sassoon Infant Std" panose="020B0503020103030203" pitchFamily="34" charset="0"/>
              </a:rPr>
              <a:t>qu</a:t>
            </a:r>
            <a:r>
              <a:rPr lang="en-GB" dirty="0">
                <a:latin typeface="Sassoon Infant Std" panose="020B0503020103030203" pitchFamily="34" charset="0"/>
              </a:rPr>
              <a:t>, ng and </a:t>
            </a:r>
            <a:r>
              <a:rPr lang="en-GB" dirty="0" err="1">
                <a:latin typeface="Sassoon Infant Std" panose="020B0503020103030203" pitchFamily="34" charset="0"/>
              </a:rPr>
              <a:t>nk</a:t>
            </a:r>
            <a:r>
              <a:rPr lang="en-GB" dirty="0">
                <a:latin typeface="Sassoon Infant Std" panose="020B0503020103030203" pitchFamily="34" charset="0"/>
              </a:rPr>
              <a:t>. </a:t>
            </a:r>
          </a:p>
          <a:p>
            <a:r>
              <a:rPr lang="en-GB" dirty="0">
                <a:latin typeface="Sassoon Infant Std" panose="020B0503020103030203" pitchFamily="34" charset="0"/>
              </a:rPr>
              <a:t>Later in Set 2 and 3 they are all either digraphs or trigraphs such as as ‘ay’ and ‘air’. At this stage any attempts to write a word that are phonetically plausible are praised – such as ‘</a:t>
            </a:r>
            <a:r>
              <a:rPr lang="en-GB" dirty="0" err="1">
                <a:latin typeface="Sassoon Infant Std" panose="020B0503020103030203" pitchFamily="34" charset="0"/>
              </a:rPr>
              <a:t>cayc</a:t>
            </a:r>
            <a:r>
              <a:rPr lang="en-GB" dirty="0">
                <a:latin typeface="Sassoon Infant Std" panose="020B0503020103030203" pitchFamily="34" charset="0"/>
              </a:rPr>
              <a:t>’ or ‘</a:t>
            </a:r>
            <a:r>
              <a:rPr lang="en-GB" dirty="0" err="1">
                <a:latin typeface="Sassoon Infant Std" panose="020B0503020103030203" pitchFamily="34" charset="0"/>
              </a:rPr>
              <a:t>howm</a:t>
            </a:r>
            <a:r>
              <a:rPr lang="en-GB" dirty="0">
                <a:latin typeface="Sassoon Infant Std" panose="020B0503020103030203" pitchFamily="34" charset="0"/>
              </a:rPr>
              <a:t>’.</a:t>
            </a:r>
          </a:p>
          <a:p>
            <a:r>
              <a:rPr lang="en-GB" dirty="0">
                <a:latin typeface="Sassoon Infant Std" panose="020B0503020103030203" pitchFamily="34" charset="0"/>
              </a:rPr>
              <a:t>In Set 3 children learn alternative ways to write the same sound and the focus shifts to using the correct sound and therefore spelling for a word, especially for things like to, too and two or stare and stair, when they are actually different words with a different spelling and meaning, despite sounding the same (homophones). </a:t>
            </a:r>
          </a:p>
          <a:p>
            <a:r>
              <a:rPr lang="en-GB" dirty="0">
                <a:latin typeface="Sassoon Infant Std" panose="020B0503020103030203" pitchFamily="34" charset="0"/>
              </a:rPr>
              <a:t>Split vowel digraphs (where the digraph is separated by a consonant) come in Set 3 and are described as ‘holding hands behind someone’s back’, this is in words such as cake, bike, home, brute etc. The special friends are shown with a rainbow, and children will say, where’s my friend? He’s on the end. Gone are the days of ‘magic E’!</a:t>
            </a:r>
          </a:p>
          <a:p>
            <a:r>
              <a:rPr lang="en-GB" dirty="0">
                <a:latin typeface="Sassoon Infant Std" panose="020B0503020103030203" pitchFamily="34" charset="0"/>
              </a:rPr>
              <a:t> </a:t>
            </a:r>
          </a:p>
        </p:txBody>
      </p:sp>
      <p:pic>
        <p:nvPicPr>
          <p:cNvPr id="5" name="Picture 4">
            <a:extLst>
              <a:ext uri="{FF2B5EF4-FFF2-40B4-BE49-F238E27FC236}">
                <a16:creationId xmlns:a16="http://schemas.microsoft.com/office/drawing/2014/main" id="{5526B78E-8C1F-7AB1-0DA1-F981E15CB45A}"/>
              </a:ext>
            </a:extLst>
          </p:cNvPr>
          <p:cNvPicPr>
            <a:picLocks noChangeAspect="1"/>
          </p:cNvPicPr>
          <p:nvPr/>
        </p:nvPicPr>
        <p:blipFill>
          <a:blip r:embed="rId2"/>
          <a:stretch>
            <a:fillRect/>
          </a:stretch>
        </p:blipFill>
        <p:spPr>
          <a:xfrm>
            <a:off x="7572542" y="5400587"/>
            <a:ext cx="1743075" cy="1200150"/>
          </a:xfrm>
          <a:prstGeom prst="rect">
            <a:avLst/>
          </a:prstGeom>
        </p:spPr>
      </p:pic>
    </p:spTree>
    <p:extLst>
      <p:ext uri="{BB962C8B-B14F-4D97-AF65-F5344CB8AC3E}">
        <p14:creationId xmlns:p14="http://schemas.microsoft.com/office/powerpoint/2010/main" val="1244933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596470"/>
          </a:xfrm>
        </p:spPr>
        <p:txBody>
          <a:bodyPr>
            <a:normAutofit fontScale="90000"/>
          </a:bodyPr>
          <a:lstStyle/>
          <a:p>
            <a:r>
              <a:rPr lang="en-GB" dirty="0">
                <a:latin typeface="Sassoon Primary" pitchFamily="50" charset="0"/>
              </a:rPr>
              <a:t>Fred talk</a:t>
            </a:r>
          </a:p>
        </p:txBody>
      </p:sp>
      <p:sp>
        <p:nvSpPr>
          <p:cNvPr id="3" name="Content Placeholder 2"/>
          <p:cNvSpPr>
            <a:spLocks noGrp="1"/>
          </p:cNvSpPr>
          <p:nvPr>
            <p:ph idx="1"/>
          </p:nvPr>
        </p:nvSpPr>
        <p:spPr>
          <a:xfrm>
            <a:off x="1024128" y="1181686"/>
            <a:ext cx="9720073" cy="5386539"/>
          </a:xfrm>
        </p:spPr>
        <p:txBody>
          <a:bodyPr>
            <a:normAutofit fontScale="70000" lnSpcReduction="20000"/>
          </a:bodyPr>
          <a:lstStyle/>
          <a:p>
            <a:r>
              <a:rPr lang="en-GB" sz="4000" dirty="0">
                <a:latin typeface="Sassoon Primary" pitchFamily="50" charset="0"/>
              </a:rPr>
              <a:t>Meet Fred!</a:t>
            </a: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pPr marL="0" indent="0">
              <a:lnSpc>
                <a:spcPct val="120000"/>
              </a:lnSpc>
              <a:buNone/>
            </a:pPr>
            <a:r>
              <a:rPr lang="en-GB" dirty="0">
                <a:latin typeface="Sassoon Primary" pitchFamily="50" charset="0"/>
              </a:rPr>
              <a:t>Fred can only talk in sounds, such as m-a-n and helps children learn to blend and segment words so they can read and write them. If you ask a child to ‘Fred talk and read’ that would mean identifying and saying the sounds in a word, blending them together and then saying what the word is: m-a-t, mat. Children may need to Fred talk the sounds repeatedly before they can hear the word when they first start and sometimes need someone else to say it for them to hear. Encourage them to do it faster if they are struggling so they can hear them blending together. </a:t>
            </a:r>
          </a:p>
          <a:p>
            <a:pPr marL="0" indent="0">
              <a:lnSpc>
                <a:spcPct val="120000"/>
              </a:lnSpc>
              <a:buNone/>
            </a:pPr>
            <a:r>
              <a:rPr lang="en-GB" dirty="0">
                <a:latin typeface="Sassoon Primary" pitchFamily="50" charset="0"/>
              </a:rPr>
              <a:t>Fred talk is first done orally, so children do not see any letters, but just listen to the sounds said by the adult. They have to be able to remember the sounds and blend them together to say the word. Incorporating this into your daily routines is good way to help children to blend using visual cues, such as asking them to get their c-</a:t>
            </a:r>
            <a:r>
              <a:rPr lang="en-GB" dirty="0" err="1">
                <a:latin typeface="Sassoon Primary" pitchFamily="50" charset="0"/>
              </a:rPr>
              <a:t>oa</a:t>
            </a:r>
            <a:r>
              <a:rPr lang="en-GB" dirty="0">
                <a:latin typeface="Sassoon Primary" pitchFamily="50" charset="0"/>
              </a:rPr>
              <a:t>-t or have a w-o-</a:t>
            </a:r>
            <a:r>
              <a:rPr lang="en-GB" dirty="0" err="1">
                <a:latin typeface="Sassoon Primary" pitchFamily="50" charset="0"/>
              </a:rPr>
              <a:t>sh</a:t>
            </a:r>
            <a:r>
              <a:rPr lang="en-GB" dirty="0">
                <a:latin typeface="Sassoon Primary" pitchFamily="50" charset="0"/>
              </a:rPr>
              <a:t> (remember to use the sounds you can hear and not think about spelling at this stage and to use pure sounds so </a:t>
            </a:r>
            <a:r>
              <a:rPr lang="en-GB" dirty="0" err="1">
                <a:latin typeface="Sassoon Primary" pitchFamily="50" charset="0"/>
              </a:rPr>
              <a:t>mmmm</a:t>
            </a:r>
            <a:r>
              <a:rPr lang="en-GB" dirty="0">
                <a:latin typeface="Sassoon Primary" pitchFamily="50" charset="0"/>
              </a:rPr>
              <a:t>-u-g, not </a:t>
            </a:r>
            <a:r>
              <a:rPr lang="en-GB" dirty="0" err="1">
                <a:latin typeface="Sassoon Primary" pitchFamily="50" charset="0"/>
              </a:rPr>
              <a:t>muh</a:t>
            </a:r>
            <a:r>
              <a:rPr lang="en-GB" dirty="0">
                <a:latin typeface="Sassoon Primary" pitchFamily="50" charset="0"/>
              </a:rPr>
              <a:t>-u-g) If they are struggling you might try ‘onset and rhyme’ so say m-an or d-</a:t>
            </a:r>
            <a:r>
              <a:rPr lang="en-GB" dirty="0" err="1">
                <a:latin typeface="Sassoon Primary" pitchFamily="50" charset="0"/>
              </a:rPr>
              <a:t>ish</a:t>
            </a:r>
            <a:r>
              <a:rPr lang="en-GB" dirty="0">
                <a:latin typeface="Sassoon Primary" pitchFamily="50" charset="0"/>
              </a:rPr>
              <a:t>, c-oat. </a:t>
            </a:r>
          </a:p>
        </p:txBody>
      </p:sp>
      <p:pic>
        <p:nvPicPr>
          <p:cNvPr id="4" name="Picture 3"/>
          <p:cNvPicPr>
            <a:picLocks noChangeAspect="1"/>
          </p:cNvPicPr>
          <p:nvPr/>
        </p:nvPicPr>
        <p:blipFill>
          <a:blip r:embed="rId2"/>
          <a:stretch>
            <a:fillRect/>
          </a:stretch>
        </p:blipFill>
        <p:spPr>
          <a:xfrm>
            <a:off x="5486400" y="289775"/>
            <a:ext cx="6225198" cy="2595459"/>
          </a:xfrm>
          <a:prstGeom prst="rect">
            <a:avLst/>
          </a:prstGeom>
        </p:spPr>
      </p:pic>
    </p:spTree>
    <p:extLst>
      <p:ext uri="{BB962C8B-B14F-4D97-AF65-F5344CB8AC3E}">
        <p14:creationId xmlns:p14="http://schemas.microsoft.com/office/powerpoint/2010/main" val="343603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193709"/>
            <a:ext cx="9720072" cy="882976"/>
          </a:xfrm>
        </p:spPr>
        <p:txBody>
          <a:bodyPr>
            <a:normAutofit fontScale="90000"/>
          </a:bodyPr>
          <a:lstStyle/>
          <a:p>
            <a:r>
              <a:rPr lang="en-GB" dirty="0">
                <a:latin typeface="Sassoon Primary" pitchFamily="50" charset="0"/>
              </a:rPr>
              <a:t>Red words and green words</a:t>
            </a:r>
          </a:p>
        </p:txBody>
      </p:sp>
      <p:sp>
        <p:nvSpPr>
          <p:cNvPr id="3" name="Content Placeholder 2"/>
          <p:cNvSpPr>
            <a:spLocks noGrp="1"/>
          </p:cNvSpPr>
          <p:nvPr>
            <p:ph idx="1"/>
          </p:nvPr>
        </p:nvSpPr>
        <p:spPr>
          <a:xfrm>
            <a:off x="1024128" y="927279"/>
            <a:ext cx="9720073" cy="5382081"/>
          </a:xfrm>
        </p:spPr>
        <p:txBody>
          <a:bodyPr>
            <a:normAutofit fontScale="92500" lnSpcReduction="20000"/>
          </a:bodyPr>
          <a:lstStyle/>
          <a:p>
            <a:r>
              <a:rPr lang="en-GB" dirty="0">
                <a:latin typeface="Sassoon Primary" pitchFamily="50" charset="0"/>
              </a:rPr>
              <a:t>RWI calls ‘tricky words’ red words. These are words that cannot be sounded out  with Fred talk(these may change through your child’s English journey as sounds they have not been taught yet get taught later in the program, such as ‘e’ making the ‘</a:t>
            </a:r>
            <a:r>
              <a:rPr lang="en-GB" dirty="0" err="1">
                <a:latin typeface="Sassoon Primary" pitchFamily="50" charset="0"/>
              </a:rPr>
              <a:t>ee</a:t>
            </a:r>
            <a:r>
              <a:rPr lang="en-GB" dirty="0">
                <a:latin typeface="Sassoon Primary" pitchFamily="50" charset="0"/>
              </a:rPr>
              <a:t>’ sound. So he is a red word until children have learnt ‘e’ as </a:t>
            </a:r>
            <a:r>
              <a:rPr lang="en-GB" dirty="0" err="1">
                <a:latin typeface="Sassoon Primary" pitchFamily="50" charset="0"/>
              </a:rPr>
              <a:t>ee</a:t>
            </a:r>
            <a:r>
              <a:rPr lang="en-GB" dirty="0">
                <a:latin typeface="Sassoon Primary" pitchFamily="50" charset="0"/>
              </a:rPr>
              <a:t>). Said is always a red word. Other examples in children’s early learning are ‘the’ and ‘of’, </a:t>
            </a: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r>
              <a:rPr lang="en-GB" dirty="0">
                <a:latin typeface="Sassoon Primary" pitchFamily="50" charset="0"/>
              </a:rPr>
              <a:t>Green words are those that can be sounded out using phonics. Children will only be expected to read green words with sounds they have been taught. As children are learning to read words with a new sound, word cards have dots and dashes to show if they are a single letter grapheme or a digraph. RWI calls digraphs special friends, 2 letters making 1 sound. </a:t>
            </a:r>
          </a:p>
          <a:p>
            <a:endParaRPr lang="en-GB" dirty="0">
              <a:latin typeface="Sassoon Primary" pitchFamily="50" charset="0"/>
            </a:endParaRPr>
          </a:p>
          <a:p>
            <a:endParaRPr lang="en-GB" dirty="0">
              <a:latin typeface="Sassoon Primary" pitchFamily="50" charset="0"/>
            </a:endParaRPr>
          </a:p>
          <a:p>
            <a:endParaRPr lang="en-GB" dirty="0">
              <a:latin typeface="Sassoon Primary" pitchFamily="50" charset="0"/>
            </a:endParaRPr>
          </a:p>
          <a:p>
            <a:r>
              <a:rPr lang="en-GB" dirty="0">
                <a:latin typeface="Sassoon Primary" pitchFamily="50" charset="0"/>
              </a:rPr>
              <a:t>As children become more confident, the dots and dashes are taken away. </a:t>
            </a:r>
          </a:p>
          <a:p>
            <a:endParaRPr lang="en-GB" dirty="0"/>
          </a:p>
          <a:p>
            <a:endParaRPr lang="en-GB" dirty="0"/>
          </a:p>
          <a:p>
            <a:endParaRPr lang="en-GB" dirty="0"/>
          </a:p>
          <a:p>
            <a:endParaRPr lang="en-GB" dirty="0"/>
          </a:p>
        </p:txBody>
      </p:sp>
      <p:pic>
        <p:nvPicPr>
          <p:cNvPr id="4" name="Picture 3"/>
          <p:cNvPicPr>
            <a:picLocks noChangeAspect="1"/>
          </p:cNvPicPr>
          <p:nvPr/>
        </p:nvPicPr>
        <p:blipFill>
          <a:blip r:embed="rId2"/>
          <a:stretch>
            <a:fillRect/>
          </a:stretch>
        </p:blipFill>
        <p:spPr>
          <a:xfrm>
            <a:off x="4604884" y="2228045"/>
            <a:ext cx="2450258" cy="1145575"/>
          </a:xfrm>
          <a:prstGeom prst="rect">
            <a:avLst/>
          </a:prstGeom>
        </p:spPr>
      </p:pic>
      <p:pic>
        <p:nvPicPr>
          <p:cNvPr id="5" name="Picture 4"/>
          <p:cNvPicPr>
            <a:picLocks noChangeAspect="1"/>
          </p:cNvPicPr>
          <p:nvPr/>
        </p:nvPicPr>
        <p:blipFill>
          <a:blip r:embed="rId3"/>
          <a:stretch>
            <a:fillRect/>
          </a:stretch>
        </p:blipFill>
        <p:spPr>
          <a:xfrm>
            <a:off x="2406506" y="4829578"/>
            <a:ext cx="1328368" cy="850156"/>
          </a:xfrm>
          <a:prstGeom prst="rect">
            <a:avLst/>
          </a:prstGeom>
        </p:spPr>
      </p:pic>
      <p:pic>
        <p:nvPicPr>
          <p:cNvPr id="6" name="Picture 5"/>
          <p:cNvPicPr>
            <a:picLocks noChangeAspect="1"/>
          </p:cNvPicPr>
          <p:nvPr/>
        </p:nvPicPr>
        <p:blipFill>
          <a:blip r:embed="rId4"/>
          <a:stretch>
            <a:fillRect/>
          </a:stretch>
        </p:blipFill>
        <p:spPr>
          <a:xfrm>
            <a:off x="5950039" y="4789050"/>
            <a:ext cx="1289498" cy="890684"/>
          </a:xfrm>
          <a:prstGeom prst="rect">
            <a:avLst/>
          </a:prstGeom>
        </p:spPr>
      </p:pic>
    </p:spTree>
    <p:extLst>
      <p:ext uri="{BB962C8B-B14F-4D97-AF65-F5344CB8AC3E}">
        <p14:creationId xmlns:p14="http://schemas.microsoft.com/office/powerpoint/2010/main" val="1821698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624606"/>
          </a:xfrm>
        </p:spPr>
        <p:txBody>
          <a:bodyPr>
            <a:normAutofit fontScale="90000"/>
          </a:bodyPr>
          <a:lstStyle/>
          <a:p>
            <a:r>
              <a:rPr lang="en-GB" dirty="0">
                <a:latin typeface="Sassoon Primary" pitchFamily="50" charset="0"/>
              </a:rPr>
              <a:t>Fred in your Head</a:t>
            </a:r>
          </a:p>
        </p:txBody>
      </p:sp>
      <p:sp>
        <p:nvSpPr>
          <p:cNvPr id="3" name="Content Placeholder 2"/>
          <p:cNvSpPr>
            <a:spLocks noGrp="1"/>
          </p:cNvSpPr>
          <p:nvPr>
            <p:ph idx="1"/>
          </p:nvPr>
        </p:nvSpPr>
        <p:spPr>
          <a:xfrm>
            <a:off x="1024128" y="1252764"/>
            <a:ext cx="9720073" cy="1919659"/>
          </a:xfrm>
        </p:spPr>
        <p:txBody>
          <a:bodyPr>
            <a:normAutofit/>
          </a:bodyPr>
          <a:lstStyle/>
          <a:p>
            <a:r>
              <a:rPr lang="en-GB" sz="2000" dirty="0">
                <a:latin typeface="Sassoon Primary" pitchFamily="50" charset="0"/>
              </a:rPr>
              <a:t>As children become more familiar with recognising sounds and Fred talking them out loud, they are encouraged to internalise this process in ‘Fred in your Head’. This is where children say the sounds in their head and then only say the complete word aloud. The transition to this stage requires some encouragement and whispering or mouthing the sounds silently can really help your child take this step to becoming a more fluent reader. </a:t>
            </a:r>
          </a:p>
        </p:txBody>
      </p:sp>
      <p:pic>
        <p:nvPicPr>
          <p:cNvPr id="5" name="Picture 4">
            <a:extLst>
              <a:ext uri="{FF2B5EF4-FFF2-40B4-BE49-F238E27FC236}">
                <a16:creationId xmlns:a16="http://schemas.microsoft.com/office/drawing/2014/main" id="{84C7A545-28C0-C899-CED6-D42A0228EB62}"/>
              </a:ext>
            </a:extLst>
          </p:cNvPr>
          <p:cNvPicPr>
            <a:picLocks noChangeAspect="1"/>
          </p:cNvPicPr>
          <p:nvPr/>
        </p:nvPicPr>
        <p:blipFill>
          <a:blip r:embed="rId2"/>
          <a:stretch>
            <a:fillRect/>
          </a:stretch>
        </p:blipFill>
        <p:spPr>
          <a:xfrm>
            <a:off x="4262511" y="3048591"/>
            <a:ext cx="7731794" cy="3612462"/>
          </a:xfrm>
          <a:prstGeom prst="rect">
            <a:avLst/>
          </a:prstGeom>
        </p:spPr>
      </p:pic>
      <p:sp>
        <p:nvSpPr>
          <p:cNvPr id="6" name="TextBox 5">
            <a:extLst>
              <a:ext uri="{FF2B5EF4-FFF2-40B4-BE49-F238E27FC236}">
                <a16:creationId xmlns:a16="http://schemas.microsoft.com/office/drawing/2014/main" id="{3D363C93-FD80-DCC1-B821-B3C00B538EB0}"/>
              </a:ext>
            </a:extLst>
          </p:cNvPr>
          <p:cNvSpPr txBox="1"/>
          <p:nvPr/>
        </p:nvSpPr>
        <p:spPr>
          <a:xfrm>
            <a:off x="397566" y="3429000"/>
            <a:ext cx="3723860" cy="3046988"/>
          </a:xfrm>
          <a:prstGeom prst="rect">
            <a:avLst/>
          </a:prstGeom>
          <a:noFill/>
        </p:spPr>
        <p:txBody>
          <a:bodyPr wrap="square" rtlCol="0">
            <a:spAutoFit/>
          </a:bodyPr>
          <a:lstStyle/>
          <a:p>
            <a:pPr algn="l"/>
            <a:r>
              <a:rPr lang="en-GB" sz="1600" b="0" i="0" u="none" strike="noStrike" baseline="0" dirty="0">
                <a:latin typeface="Sassoon Primary" pitchFamily="50" charset="0"/>
              </a:rPr>
              <a:t>Reading fluency can be defined as reading with accuracy, automaticity and prosody. When pupils read</a:t>
            </a:r>
          </a:p>
          <a:p>
            <a:pPr algn="l"/>
            <a:r>
              <a:rPr lang="en-GB" sz="1600" b="0" i="0" u="none" strike="noStrike" baseline="0" dirty="0">
                <a:latin typeface="Sassoon Primary" pitchFamily="50" charset="0"/>
              </a:rPr>
              <a:t>fluently, their cognitive resources can be redirected from focusing on decoding and onto comprehending</a:t>
            </a:r>
          </a:p>
          <a:p>
            <a:pPr algn="l"/>
            <a:r>
              <a:rPr lang="en-GB" sz="1600" b="0" i="0" u="none" strike="noStrike" baseline="0" dirty="0">
                <a:latin typeface="Sassoon Primary" pitchFamily="50" charset="0"/>
              </a:rPr>
              <a:t>a text. For this reason, fluency is sometimes described as a bridge from word recognition to comprehension. </a:t>
            </a:r>
          </a:p>
          <a:p>
            <a:pPr algn="l"/>
            <a:endParaRPr lang="en-GB" sz="1600" dirty="0">
              <a:latin typeface="Sassoon Primary" pitchFamily="50" charset="0"/>
            </a:endParaRPr>
          </a:p>
          <a:p>
            <a:pPr algn="l"/>
            <a:r>
              <a:rPr lang="en-GB" sz="1600" dirty="0">
                <a:latin typeface="Sassoon Primary" pitchFamily="50" charset="0"/>
              </a:rPr>
              <a:t>Learning to read, then reading to learn. </a:t>
            </a:r>
          </a:p>
        </p:txBody>
      </p:sp>
    </p:spTree>
    <p:extLst>
      <p:ext uri="{BB962C8B-B14F-4D97-AF65-F5344CB8AC3E}">
        <p14:creationId xmlns:p14="http://schemas.microsoft.com/office/powerpoint/2010/main" val="3504676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754187"/>
          </a:xfrm>
        </p:spPr>
        <p:txBody>
          <a:bodyPr/>
          <a:lstStyle/>
          <a:p>
            <a:r>
              <a:rPr lang="en-GB" dirty="0">
                <a:latin typeface="Sassoon Primary" pitchFamily="50" charset="0"/>
              </a:rPr>
              <a:t>Fred Fingers</a:t>
            </a:r>
          </a:p>
        </p:txBody>
      </p:sp>
      <p:sp>
        <p:nvSpPr>
          <p:cNvPr id="3" name="Content Placeholder 2"/>
          <p:cNvSpPr>
            <a:spLocks noGrp="1"/>
          </p:cNvSpPr>
          <p:nvPr>
            <p:ph idx="1"/>
          </p:nvPr>
        </p:nvSpPr>
        <p:spPr>
          <a:xfrm>
            <a:off x="1024128" y="1339403"/>
            <a:ext cx="9720073" cy="4969957"/>
          </a:xfrm>
        </p:spPr>
        <p:txBody>
          <a:bodyPr/>
          <a:lstStyle/>
          <a:p>
            <a:r>
              <a:rPr lang="en-GB" dirty="0">
                <a:latin typeface="Sassoon Primary" pitchFamily="50" charset="0"/>
              </a:rPr>
              <a:t>Children are taught to segment words for spelling by putting a sound on each finger. At the early stages, we tell children how many fingers and therefore sounds they need, and later children count the sounds and fingers themselves. </a:t>
            </a:r>
          </a:p>
          <a:p>
            <a:r>
              <a:rPr lang="en-GB" dirty="0">
                <a:latin typeface="Sassoon Primary" pitchFamily="50" charset="0"/>
              </a:rPr>
              <a:t>They hold the fingers up on their non-dominant hand, with their palm facing them, leaving their other hand free to write. </a:t>
            </a:r>
          </a:p>
          <a:p>
            <a:r>
              <a:rPr lang="en-GB" dirty="0">
                <a:latin typeface="Sassoon Primary" pitchFamily="50" charset="0"/>
              </a:rPr>
              <a:t>Children say the word, then pinch the sounds of their non-dominant hand with their writing hand, left to right, and then write down the word.  </a:t>
            </a:r>
          </a:p>
        </p:txBody>
      </p:sp>
      <p:pic>
        <p:nvPicPr>
          <p:cNvPr id="4" name="Picture 3"/>
          <p:cNvPicPr>
            <a:picLocks noChangeAspect="1"/>
          </p:cNvPicPr>
          <p:nvPr/>
        </p:nvPicPr>
        <p:blipFill>
          <a:blip r:embed="rId2"/>
          <a:stretch>
            <a:fillRect/>
          </a:stretch>
        </p:blipFill>
        <p:spPr>
          <a:xfrm>
            <a:off x="4739425" y="4167661"/>
            <a:ext cx="1609858" cy="2520485"/>
          </a:xfrm>
          <a:prstGeom prst="rect">
            <a:avLst/>
          </a:prstGeom>
        </p:spPr>
      </p:pic>
    </p:spTree>
    <p:extLst>
      <p:ext uri="{BB962C8B-B14F-4D97-AF65-F5344CB8AC3E}">
        <p14:creationId xmlns:p14="http://schemas.microsoft.com/office/powerpoint/2010/main" val="36181535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582402"/>
          </a:xfrm>
        </p:spPr>
        <p:txBody>
          <a:bodyPr>
            <a:normAutofit fontScale="90000"/>
          </a:bodyPr>
          <a:lstStyle/>
          <a:p>
            <a:r>
              <a:rPr lang="en-GB" dirty="0">
                <a:latin typeface="Sassoon Primary" pitchFamily="50" charset="0"/>
              </a:rPr>
              <a:t>At home</a:t>
            </a:r>
          </a:p>
        </p:txBody>
      </p:sp>
      <p:sp>
        <p:nvSpPr>
          <p:cNvPr id="3" name="Content Placeholder 2"/>
          <p:cNvSpPr>
            <a:spLocks noGrp="1"/>
          </p:cNvSpPr>
          <p:nvPr>
            <p:ph idx="1"/>
          </p:nvPr>
        </p:nvSpPr>
        <p:spPr>
          <a:xfrm>
            <a:off x="1024128" y="1167619"/>
            <a:ext cx="8827099" cy="5141742"/>
          </a:xfrm>
        </p:spPr>
        <p:txBody>
          <a:bodyPr>
            <a:normAutofit fontScale="92500" lnSpcReduction="20000"/>
          </a:bodyPr>
          <a:lstStyle/>
          <a:p>
            <a:pPr>
              <a:lnSpc>
                <a:spcPct val="110000"/>
              </a:lnSpc>
            </a:pPr>
            <a:r>
              <a:rPr lang="en-GB" dirty="0">
                <a:latin typeface="Sassoon Primary" pitchFamily="50" charset="0"/>
              </a:rPr>
              <a:t>Parents can support their child by reading both their RWI Books every day and their library books and any other books you like! Please record daily reads in your child’s Home School Book. This is really important evidence for us on what they struggle with/do well with and how they are enjoying learning to read at home. It is a great way for us to work together to improve your child’s reading.</a:t>
            </a:r>
          </a:p>
          <a:p>
            <a:pPr>
              <a:lnSpc>
                <a:spcPct val="110000"/>
              </a:lnSpc>
            </a:pPr>
            <a:r>
              <a:rPr lang="en-GB" dirty="0">
                <a:latin typeface="Sassoon Primary" pitchFamily="50" charset="0"/>
              </a:rPr>
              <a:t>Each child will be provided with a Reading and Writing Kit, then later in Reception a Speed Sounds Book. This will show you which sound they have learnt on the day and give you the chance to consolidate the learning with your child. </a:t>
            </a:r>
          </a:p>
          <a:p>
            <a:pPr>
              <a:lnSpc>
                <a:spcPct val="110000"/>
              </a:lnSpc>
            </a:pPr>
            <a:r>
              <a:rPr lang="en-GB" dirty="0">
                <a:latin typeface="Sassoon Primary" pitchFamily="50" charset="0"/>
              </a:rPr>
              <a:t>The more a child practises, the better they get, the more confident they feel, the more they enjoy it, the more the want to do it, the better they get and so on (remember the house). </a:t>
            </a:r>
          </a:p>
          <a:p>
            <a:pPr>
              <a:lnSpc>
                <a:spcPct val="110000"/>
              </a:lnSpc>
            </a:pPr>
            <a:r>
              <a:rPr lang="en-GB" dirty="0">
                <a:latin typeface="Sassoon Primary" pitchFamily="50" charset="0"/>
              </a:rPr>
              <a:t>It is also very valuable to show your child that you are interested in their education and that it matters to you.</a:t>
            </a:r>
          </a:p>
          <a:p>
            <a:endParaRPr lang="en-GB" dirty="0">
              <a:latin typeface="Sassoon Primary" pitchFamily="50" charset="0"/>
            </a:endParaRPr>
          </a:p>
          <a:p>
            <a:endParaRPr lang="en-GB" dirty="0">
              <a:latin typeface="Sassoon Primary" pitchFamily="50" charset="0"/>
            </a:endParaRPr>
          </a:p>
        </p:txBody>
      </p:sp>
      <p:pic>
        <p:nvPicPr>
          <p:cNvPr id="4" name="Picture 3"/>
          <p:cNvPicPr>
            <a:picLocks noChangeAspect="1"/>
          </p:cNvPicPr>
          <p:nvPr/>
        </p:nvPicPr>
        <p:blipFill>
          <a:blip r:embed="rId2"/>
          <a:stretch>
            <a:fillRect/>
          </a:stretch>
        </p:blipFill>
        <p:spPr>
          <a:xfrm>
            <a:off x="10761869" y="2589565"/>
            <a:ext cx="1184858" cy="1678870"/>
          </a:xfrm>
          <a:prstGeom prst="rect">
            <a:avLst/>
          </a:prstGeom>
        </p:spPr>
      </p:pic>
      <p:pic>
        <p:nvPicPr>
          <p:cNvPr id="5" name="Picture 4"/>
          <p:cNvPicPr>
            <a:picLocks noChangeAspect="1"/>
          </p:cNvPicPr>
          <p:nvPr/>
        </p:nvPicPr>
        <p:blipFill>
          <a:blip r:embed="rId3"/>
          <a:stretch>
            <a:fillRect/>
          </a:stretch>
        </p:blipFill>
        <p:spPr>
          <a:xfrm>
            <a:off x="10742583" y="4346640"/>
            <a:ext cx="1204144" cy="1707838"/>
          </a:xfrm>
          <a:prstGeom prst="rect">
            <a:avLst/>
          </a:prstGeom>
        </p:spPr>
      </p:pic>
      <p:pic>
        <p:nvPicPr>
          <p:cNvPr id="7" name="Picture 6">
            <a:extLst>
              <a:ext uri="{FF2B5EF4-FFF2-40B4-BE49-F238E27FC236}">
                <a16:creationId xmlns:a16="http://schemas.microsoft.com/office/drawing/2014/main" id="{0AE8815C-99D9-4594-BB53-E8712586F2AF}"/>
              </a:ext>
            </a:extLst>
          </p:cNvPr>
          <p:cNvPicPr>
            <a:picLocks noChangeAspect="1"/>
          </p:cNvPicPr>
          <p:nvPr/>
        </p:nvPicPr>
        <p:blipFill>
          <a:blip r:embed="rId4"/>
          <a:stretch>
            <a:fillRect/>
          </a:stretch>
        </p:blipFill>
        <p:spPr>
          <a:xfrm>
            <a:off x="9851227" y="158686"/>
            <a:ext cx="2095500" cy="2352675"/>
          </a:xfrm>
          <a:prstGeom prst="rect">
            <a:avLst/>
          </a:prstGeom>
        </p:spPr>
      </p:pic>
    </p:spTree>
    <p:extLst>
      <p:ext uri="{BB962C8B-B14F-4D97-AF65-F5344CB8AC3E}">
        <p14:creationId xmlns:p14="http://schemas.microsoft.com/office/powerpoint/2010/main" val="2112765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844339"/>
          </a:xfrm>
        </p:spPr>
        <p:txBody>
          <a:bodyPr/>
          <a:lstStyle/>
          <a:p>
            <a:r>
              <a:rPr lang="en-GB" dirty="0">
                <a:latin typeface="Sassoon Primary" pitchFamily="50" charset="0"/>
              </a:rPr>
              <a:t>Books to go Home</a:t>
            </a:r>
          </a:p>
        </p:txBody>
      </p:sp>
      <p:sp>
        <p:nvSpPr>
          <p:cNvPr id="3" name="Content Placeholder 2"/>
          <p:cNvSpPr>
            <a:spLocks noGrp="1"/>
          </p:cNvSpPr>
          <p:nvPr>
            <p:ph idx="1"/>
          </p:nvPr>
        </p:nvSpPr>
        <p:spPr>
          <a:xfrm>
            <a:off x="1024129" y="1429555"/>
            <a:ext cx="8963933" cy="4843229"/>
          </a:xfrm>
        </p:spPr>
        <p:txBody>
          <a:bodyPr>
            <a:normAutofit fontScale="77500" lnSpcReduction="20000"/>
          </a:bodyPr>
          <a:lstStyle/>
          <a:p>
            <a:r>
              <a:rPr lang="en-GB" dirty="0">
                <a:latin typeface="Sassoon Primary" pitchFamily="50" charset="0"/>
              </a:rPr>
              <a:t>We are delighted to have purchased ‘Book Bag’ books for children to bring home to read with you. These are books which rely on phonics alone to decode the words. </a:t>
            </a:r>
          </a:p>
          <a:p>
            <a:r>
              <a:rPr lang="en-GB" dirty="0">
                <a:latin typeface="Sassoon Primary" pitchFamily="50" charset="0"/>
              </a:rPr>
              <a:t>As children learn sounds and how to blend and segment them, they will read books closely matched to their developing skills in school. RWI has cleverly designed this range of books to link to the book children are currently reading in school. </a:t>
            </a:r>
          </a:p>
          <a:p>
            <a:r>
              <a:rPr lang="en-GB" dirty="0">
                <a:latin typeface="Sassoon Primary" pitchFamily="50" charset="0"/>
              </a:rPr>
              <a:t>They will bring home a reading book (that they will just have read in school) and the corresponding Book Bag Book to match. </a:t>
            </a:r>
          </a:p>
          <a:p>
            <a:r>
              <a:rPr lang="en-GB" dirty="0">
                <a:latin typeface="Sassoon Primary" pitchFamily="50" charset="0"/>
              </a:rPr>
              <a:t>It is imperative that you practise reading these books with your child. Remember the house – children with better communication and language skill are better prepared for literacy, and better prepared for life. Lots of research has made undeniable links to a child’s standard of literacy from 0-5 to their overall life chances. </a:t>
            </a:r>
          </a:p>
          <a:p>
            <a:r>
              <a:rPr lang="en-GB" dirty="0">
                <a:latin typeface="Sassoon Primary" pitchFamily="50" charset="0"/>
              </a:rPr>
              <a:t>In line with the new Reading Framework, children using RWI will not be bringing home Oxford reading Tree books(or any other books not phonetically decodable and using sounds or tricky words the children may not have learned yet). These types of books will come home after children have finished RWI, usually as they start Year 2, but depends when they are ready. </a:t>
            </a:r>
          </a:p>
          <a:p>
            <a:r>
              <a:rPr lang="en-GB" dirty="0">
                <a:latin typeface="Sassoon Primary" pitchFamily="50" charset="0"/>
              </a:rPr>
              <a:t>They will still have their weekly library book to read with grown ups for pleasure and exposure to different kinds of texts. Children also use lots of texts to base their learning on in the classroom too. </a:t>
            </a:r>
          </a:p>
        </p:txBody>
      </p:sp>
      <p:pic>
        <p:nvPicPr>
          <p:cNvPr id="4" name="Picture 3"/>
          <p:cNvPicPr>
            <a:picLocks noChangeAspect="1"/>
          </p:cNvPicPr>
          <p:nvPr/>
        </p:nvPicPr>
        <p:blipFill>
          <a:blip r:embed="rId2"/>
          <a:stretch>
            <a:fillRect/>
          </a:stretch>
        </p:blipFill>
        <p:spPr>
          <a:xfrm>
            <a:off x="9621078" y="258416"/>
            <a:ext cx="2259756" cy="1613428"/>
          </a:xfrm>
          <a:prstGeom prst="rect">
            <a:avLst/>
          </a:prstGeom>
        </p:spPr>
      </p:pic>
      <p:pic>
        <p:nvPicPr>
          <p:cNvPr id="6" name="Picture 5">
            <a:extLst>
              <a:ext uri="{FF2B5EF4-FFF2-40B4-BE49-F238E27FC236}">
                <a16:creationId xmlns:a16="http://schemas.microsoft.com/office/drawing/2014/main" id="{5D1EF6E7-B4F0-8B99-6317-04D1847FDB54}"/>
              </a:ext>
            </a:extLst>
          </p:cNvPr>
          <p:cNvPicPr>
            <a:picLocks noChangeAspect="1"/>
          </p:cNvPicPr>
          <p:nvPr/>
        </p:nvPicPr>
        <p:blipFill>
          <a:blip r:embed="rId3"/>
          <a:stretch>
            <a:fillRect/>
          </a:stretch>
        </p:blipFill>
        <p:spPr>
          <a:xfrm>
            <a:off x="9878396" y="4032082"/>
            <a:ext cx="2103788" cy="1504183"/>
          </a:xfrm>
          <a:prstGeom prst="rect">
            <a:avLst/>
          </a:prstGeom>
        </p:spPr>
      </p:pic>
    </p:spTree>
    <p:extLst>
      <p:ext uri="{BB962C8B-B14F-4D97-AF65-F5344CB8AC3E}">
        <p14:creationId xmlns:p14="http://schemas.microsoft.com/office/powerpoint/2010/main" val="32961514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5339" y="379154"/>
            <a:ext cx="10450948" cy="934491"/>
          </a:xfrm>
        </p:spPr>
        <p:txBody>
          <a:bodyPr>
            <a:noAutofit/>
          </a:bodyPr>
          <a:lstStyle/>
          <a:p>
            <a:r>
              <a:rPr lang="en-GB" sz="3600" dirty="0">
                <a:latin typeface="Sassoon Primary" pitchFamily="50" charset="0"/>
              </a:rPr>
              <a:t>SO, What do we do with our phonics now then?</a:t>
            </a:r>
          </a:p>
        </p:txBody>
      </p:sp>
      <p:sp>
        <p:nvSpPr>
          <p:cNvPr id="3" name="Content Placeholder 2"/>
          <p:cNvSpPr>
            <a:spLocks noGrp="1"/>
          </p:cNvSpPr>
          <p:nvPr>
            <p:ph idx="1"/>
          </p:nvPr>
        </p:nvSpPr>
        <p:spPr>
          <a:xfrm>
            <a:off x="1024128" y="1313645"/>
            <a:ext cx="9720073" cy="4995715"/>
          </a:xfrm>
        </p:spPr>
        <p:txBody>
          <a:bodyPr>
            <a:normAutofit fontScale="92500"/>
          </a:bodyPr>
          <a:lstStyle/>
          <a:p>
            <a:r>
              <a:rPr lang="en-GB" dirty="0">
                <a:latin typeface="Sassoon Primary" pitchFamily="50" charset="0"/>
              </a:rPr>
              <a:t>There are lots of opportunities for children to use and apply their burgeoning phonics in the classroom from writing slips to identify their work, to creating shopping lists, writing letters, devising recipes and sending cards. Children also have a range of books they can enjoy in the classroom and adults provide displays and activities to practise reading when playing. </a:t>
            </a:r>
          </a:p>
          <a:p>
            <a:r>
              <a:rPr lang="en-GB" dirty="0">
                <a:latin typeface="Sassoon Primary" pitchFamily="50" charset="0"/>
              </a:rPr>
              <a:t>Children will have half termly assessments to monitor their progress and group them appropriately. </a:t>
            </a:r>
          </a:p>
          <a:p>
            <a:r>
              <a:rPr lang="en-GB" dirty="0">
                <a:latin typeface="Sassoon Primary" pitchFamily="50" charset="0"/>
              </a:rPr>
              <a:t>There are 9 levels of book; Sound Blending Books, Red Ditties, Green, Purple, Pink, Orange, Yellow, Blue and Grey, building in skills, devices and special friends used. Some books are non-fiction too to ensure a breadth of experiences. Children read the books several times to build accuracy, fluency and a story teller voice. These are either done over 3 or 5 days depending on the level. </a:t>
            </a:r>
          </a:p>
          <a:p>
            <a:r>
              <a:rPr lang="en-GB" dirty="0">
                <a:latin typeface="Sassoon Primary" pitchFamily="50" charset="0"/>
              </a:rPr>
              <a:t>There are 8 levels of ‘Get Writing’ books linked to the story books, which children complete as they work through their reading books. These build their spelling, grammar and punctuation skills and are heavily linked to the reading book. </a:t>
            </a:r>
          </a:p>
          <a:p>
            <a:endParaRPr lang="en-GB" dirty="0">
              <a:latin typeface="Sassoon Primary" pitchFamily="50" charset="0"/>
            </a:endParaRPr>
          </a:p>
        </p:txBody>
      </p:sp>
    </p:spTree>
    <p:extLst>
      <p:ext uri="{BB962C8B-B14F-4D97-AF65-F5344CB8AC3E}">
        <p14:creationId xmlns:p14="http://schemas.microsoft.com/office/powerpoint/2010/main" val="4156813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316305"/>
            <a:ext cx="9720072" cy="997340"/>
          </a:xfrm>
        </p:spPr>
        <p:txBody>
          <a:bodyPr/>
          <a:lstStyle/>
          <a:p>
            <a:r>
              <a:rPr lang="en-GB" dirty="0">
                <a:latin typeface="Sassoon Primary" pitchFamily="50" charset="0"/>
              </a:rPr>
              <a:t>Embedded in school life</a:t>
            </a:r>
          </a:p>
        </p:txBody>
      </p:sp>
      <p:sp>
        <p:nvSpPr>
          <p:cNvPr id="3" name="Content Placeholder 2"/>
          <p:cNvSpPr>
            <a:spLocks noGrp="1"/>
          </p:cNvSpPr>
          <p:nvPr>
            <p:ph idx="1"/>
          </p:nvPr>
        </p:nvSpPr>
        <p:spPr>
          <a:xfrm>
            <a:off x="1447800" y="1313645"/>
            <a:ext cx="9296401" cy="4995715"/>
          </a:xfrm>
        </p:spPr>
        <p:txBody>
          <a:bodyPr>
            <a:normAutofit lnSpcReduction="10000"/>
          </a:bodyPr>
          <a:lstStyle/>
          <a:p>
            <a:r>
              <a:rPr lang="en-GB" sz="2000" dirty="0">
                <a:latin typeface="Sassoon Primary" pitchFamily="50" charset="0"/>
              </a:rPr>
              <a:t>Obviously, reading and writing skills are used in many ways across the curriculum. Children will be encouraged to use all their new learning and strategies across the curriculum, such as going round the dinosaur’s bottom when writing about dogs in science to remembering which is the correct grapheme for the ‘ay’ sound in shape when writing their maths reasoning about shapes. </a:t>
            </a:r>
          </a:p>
          <a:p>
            <a:r>
              <a:rPr lang="en-GB" sz="2000" dirty="0">
                <a:latin typeface="Sassoon Primary" pitchFamily="50" charset="0"/>
              </a:rPr>
              <a:t>As such, all of teaching adults in school have had training and new resources have been purchased for each classroom, such as desk mats and speed sound charts. </a:t>
            </a:r>
          </a:p>
          <a:p>
            <a:r>
              <a:rPr lang="en-GB" sz="2000" dirty="0">
                <a:latin typeface="Sassoon Primary" pitchFamily="50" charset="0"/>
              </a:rPr>
              <a:t>In EYFS, children are encouraged to write in their play, such as signs for shops, letters, creating tickets for the train or anything else that crops up! They are encouraged to use the resources around them to become independent. </a:t>
            </a:r>
          </a:p>
          <a:p>
            <a:r>
              <a:rPr lang="en-GB" sz="2000" dirty="0">
                <a:latin typeface="Sassoon Primary" pitchFamily="50" charset="0"/>
              </a:rPr>
              <a:t>RWI will be used through the school, with the same resources, support and vocabulary used around phonics to provide consistency and a common language. </a:t>
            </a:r>
          </a:p>
        </p:txBody>
      </p:sp>
      <p:pic>
        <p:nvPicPr>
          <p:cNvPr id="4" name="Picture 3"/>
          <p:cNvPicPr>
            <a:picLocks noChangeAspect="1"/>
          </p:cNvPicPr>
          <p:nvPr/>
        </p:nvPicPr>
        <p:blipFill rotWithShape="1">
          <a:blip r:embed="rId2"/>
          <a:srcRect r="9445"/>
          <a:stretch/>
        </p:blipFill>
        <p:spPr>
          <a:xfrm>
            <a:off x="161072" y="1201556"/>
            <a:ext cx="1302441" cy="1905000"/>
          </a:xfrm>
          <a:prstGeom prst="rect">
            <a:avLst/>
          </a:prstGeom>
        </p:spPr>
      </p:pic>
      <p:pic>
        <p:nvPicPr>
          <p:cNvPr id="5" name="Picture 4"/>
          <p:cNvPicPr>
            <a:picLocks noChangeAspect="1"/>
          </p:cNvPicPr>
          <p:nvPr/>
        </p:nvPicPr>
        <p:blipFill>
          <a:blip r:embed="rId3"/>
          <a:stretch>
            <a:fillRect/>
          </a:stretch>
        </p:blipFill>
        <p:spPr>
          <a:xfrm>
            <a:off x="10290813" y="4333274"/>
            <a:ext cx="1754117" cy="2208421"/>
          </a:xfrm>
          <a:prstGeom prst="rect">
            <a:avLst/>
          </a:prstGeom>
        </p:spPr>
      </p:pic>
      <p:pic>
        <p:nvPicPr>
          <p:cNvPr id="7" name="Picture 6">
            <a:extLst>
              <a:ext uri="{FF2B5EF4-FFF2-40B4-BE49-F238E27FC236}">
                <a16:creationId xmlns:a16="http://schemas.microsoft.com/office/drawing/2014/main" id="{EC2CA4A5-DD43-CF89-3EFD-C903753CFE3D}"/>
              </a:ext>
            </a:extLst>
          </p:cNvPr>
          <p:cNvPicPr>
            <a:picLocks noChangeAspect="1"/>
          </p:cNvPicPr>
          <p:nvPr/>
        </p:nvPicPr>
        <p:blipFill>
          <a:blip r:embed="rId4"/>
          <a:stretch>
            <a:fillRect/>
          </a:stretch>
        </p:blipFill>
        <p:spPr>
          <a:xfrm>
            <a:off x="147070" y="6006905"/>
            <a:ext cx="1696750" cy="802517"/>
          </a:xfrm>
          <a:prstGeom prst="rect">
            <a:avLst/>
          </a:prstGeom>
        </p:spPr>
      </p:pic>
      <p:pic>
        <p:nvPicPr>
          <p:cNvPr id="9" name="Picture 8">
            <a:extLst>
              <a:ext uri="{FF2B5EF4-FFF2-40B4-BE49-F238E27FC236}">
                <a16:creationId xmlns:a16="http://schemas.microsoft.com/office/drawing/2014/main" id="{78D13B23-9A81-54C4-9874-84EA244CD60E}"/>
              </a:ext>
            </a:extLst>
          </p:cNvPr>
          <p:cNvPicPr>
            <a:picLocks noChangeAspect="1"/>
          </p:cNvPicPr>
          <p:nvPr/>
        </p:nvPicPr>
        <p:blipFill>
          <a:blip r:embed="rId5"/>
          <a:stretch>
            <a:fillRect/>
          </a:stretch>
        </p:blipFill>
        <p:spPr>
          <a:xfrm>
            <a:off x="9954478" y="239531"/>
            <a:ext cx="2076450" cy="962025"/>
          </a:xfrm>
          <a:prstGeom prst="rect">
            <a:avLst/>
          </a:prstGeom>
        </p:spPr>
      </p:pic>
    </p:spTree>
    <p:extLst>
      <p:ext uri="{BB962C8B-B14F-4D97-AF65-F5344CB8AC3E}">
        <p14:creationId xmlns:p14="http://schemas.microsoft.com/office/powerpoint/2010/main" val="38231706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779945"/>
          </a:xfrm>
        </p:spPr>
        <p:txBody>
          <a:bodyPr/>
          <a:lstStyle/>
          <a:p>
            <a:r>
              <a:rPr lang="en-GB" dirty="0">
                <a:latin typeface="Sassoon Primary" pitchFamily="50" charset="0"/>
              </a:rPr>
              <a:t>Logistics</a:t>
            </a:r>
          </a:p>
        </p:txBody>
      </p:sp>
      <p:sp>
        <p:nvSpPr>
          <p:cNvPr id="3" name="Content Placeholder 2"/>
          <p:cNvSpPr>
            <a:spLocks noGrp="1"/>
          </p:cNvSpPr>
          <p:nvPr>
            <p:ph idx="1"/>
          </p:nvPr>
        </p:nvSpPr>
        <p:spPr>
          <a:xfrm>
            <a:off x="1024128" y="1365162"/>
            <a:ext cx="9720073" cy="4557336"/>
          </a:xfrm>
        </p:spPr>
        <p:txBody>
          <a:bodyPr>
            <a:normAutofit fontScale="62500" lnSpcReduction="20000"/>
          </a:bodyPr>
          <a:lstStyle/>
          <a:p>
            <a:pPr>
              <a:lnSpc>
                <a:spcPct val="120000"/>
              </a:lnSpc>
            </a:pPr>
            <a:r>
              <a:rPr lang="en-GB" dirty="0">
                <a:latin typeface="Sassoon Primary" pitchFamily="50" charset="0"/>
              </a:rPr>
              <a:t>After children are assessed, they are grouped. Children work at the level where they are confident. Small groups happen around the school in designated teaching spaces, such as classrooms, the Haven, the Library and the old Staff Room. </a:t>
            </a:r>
          </a:p>
          <a:p>
            <a:pPr>
              <a:lnSpc>
                <a:spcPct val="120000"/>
              </a:lnSpc>
            </a:pPr>
            <a:r>
              <a:rPr lang="en-GB" dirty="0">
                <a:latin typeface="Sassoon Primary" pitchFamily="50" charset="0"/>
              </a:rPr>
              <a:t>As the sound sessions, story books and Get Writing activities cover all the requirements for many EYFS and KS1 English/Literacy objectives, such as spelling rules, full stops, capital letters, question marks, exclamation marks and starting to use commas and speech, these sessions will be the children on the program’s English sessions. This is usually the case until the end of Year 1, with children starting the National Curriculum in Year 2. However, if a child needs to remain on RWI to ensure they are working at the correct level for them, they will continue with RWI to meet their needs. They will continue to learn further phonics and spelling rules as well as wealth of other things on the National Curriculum.</a:t>
            </a:r>
          </a:p>
          <a:p>
            <a:pPr>
              <a:lnSpc>
                <a:spcPct val="120000"/>
              </a:lnSpc>
            </a:pPr>
            <a:r>
              <a:rPr lang="en-GB" dirty="0">
                <a:latin typeface="Sassoon Primary" pitchFamily="50" charset="0"/>
              </a:rPr>
              <a:t>RWI will be taught at the same time as the English national curriculum sessions in other classes so that any children who are further up the school, but still need to develop their skills in RWI, will be working on their next steps for English, and not missing out on other curriculum areas. </a:t>
            </a:r>
          </a:p>
          <a:p>
            <a:pPr>
              <a:lnSpc>
                <a:spcPct val="120000"/>
              </a:lnSpc>
            </a:pPr>
            <a:r>
              <a:rPr lang="en-GB" dirty="0">
                <a:latin typeface="Sassoon Primary" pitchFamily="50" charset="0"/>
              </a:rPr>
              <a:t>The program is designed to be delivered by TAs and teachers and all staff teaching the sessions have had training. Mrs Everton will be taking the Nursery phonics group. We aim to have all teachers trained by September, all through the School, to ensure the same language around phonics and English are used. This allows children t bring their learning with them and not have to learn new names for things as they move through school. It also allows the professionals to have much clearer dialogue for transition and issues. </a:t>
            </a:r>
          </a:p>
        </p:txBody>
      </p:sp>
    </p:spTree>
    <p:extLst>
      <p:ext uri="{BB962C8B-B14F-4D97-AF65-F5344CB8AC3E}">
        <p14:creationId xmlns:p14="http://schemas.microsoft.com/office/powerpoint/2010/main" val="1703284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166311"/>
          </a:xfrm>
        </p:spPr>
        <p:txBody>
          <a:bodyPr/>
          <a:lstStyle/>
          <a:p>
            <a:r>
              <a:rPr lang="en-GB" dirty="0">
                <a:latin typeface="Sassoon Primary" pitchFamily="50" charset="0"/>
              </a:rPr>
              <a:t>Keep up not catch up</a:t>
            </a:r>
          </a:p>
        </p:txBody>
      </p:sp>
      <p:sp>
        <p:nvSpPr>
          <p:cNvPr id="3" name="Content Placeholder 2"/>
          <p:cNvSpPr>
            <a:spLocks noGrp="1"/>
          </p:cNvSpPr>
          <p:nvPr>
            <p:ph idx="1"/>
          </p:nvPr>
        </p:nvSpPr>
        <p:spPr>
          <a:xfrm>
            <a:off x="1024128" y="2286000"/>
            <a:ext cx="9720073" cy="2968580"/>
          </a:xfrm>
        </p:spPr>
        <p:txBody>
          <a:bodyPr>
            <a:normAutofit fontScale="92500"/>
          </a:bodyPr>
          <a:lstStyle/>
          <a:p>
            <a:r>
              <a:rPr lang="en-GB" dirty="0">
                <a:latin typeface="Sassoon Primary" pitchFamily="50" charset="0"/>
              </a:rPr>
              <a:t>The RWI program expects children to keep up, not catch up.</a:t>
            </a:r>
          </a:p>
          <a:p>
            <a:endParaRPr lang="en-GB" dirty="0">
              <a:latin typeface="Sassoon Primary" pitchFamily="50" charset="0"/>
            </a:endParaRPr>
          </a:p>
          <a:p>
            <a:r>
              <a:rPr lang="en-GB" dirty="0">
                <a:latin typeface="Sassoon Primary" pitchFamily="50" charset="0"/>
              </a:rPr>
              <a:t>This means that children will be having ‘Pinny Time’ throughout the day where any sounds, or groups of words a child is struggling with are shown to them repeatedly and practise with blending takes place. It can take as many as 30 exposures to a new sound or word for a child to have it embedded. For others, it may take more.  These are short rapid events that happen quickly and do not require children to leave their play. The adult will got to the child. There are other things that we can do too, depending on what the need is.  </a:t>
            </a:r>
          </a:p>
        </p:txBody>
      </p:sp>
    </p:spTree>
    <p:extLst>
      <p:ext uri="{BB962C8B-B14F-4D97-AF65-F5344CB8AC3E}">
        <p14:creationId xmlns:p14="http://schemas.microsoft.com/office/powerpoint/2010/main" val="2174868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005EA-84B2-45A8-BCEE-351E2752A022}"/>
              </a:ext>
            </a:extLst>
          </p:cNvPr>
          <p:cNvSpPr>
            <a:spLocks noGrp="1"/>
          </p:cNvSpPr>
          <p:nvPr>
            <p:ph type="title"/>
          </p:nvPr>
        </p:nvSpPr>
        <p:spPr>
          <a:xfrm>
            <a:off x="1024128" y="585216"/>
            <a:ext cx="9720072" cy="863756"/>
          </a:xfrm>
        </p:spPr>
        <p:txBody>
          <a:bodyPr/>
          <a:lstStyle/>
          <a:p>
            <a:r>
              <a:rPr lang="en-GB" dirty="0"/>
              <a:t>Story Time</a:t>
            </a:r>
          </a:p>
        </p:txBody>
      </p:sp>
      <p:sp>
        <p:nvSpPr>
          <p:cNvPr id="3" name="Content Placeholder 2">
            <a:extLst>
              <a:ext uri="{FF2B5EF4-FFF2-40B4-BE49-F238E27FC236}">
                <a16:creationId xmlns:a16="http://schemas.microsoft.com/office/drawing/2014/main" id="{B9062003-D94E-4562-A158-D154B9BCD20B}"/>
              </a:ext>
            </a:extLst>
          </p:cNvPr>
          <p:cNvSpPr>
            <a:spLocks noGrp="1"/>
          </p:cNvSpPr>
          <p:nvPr>
            <p:ph idx="1"/>
          </p:nvPr>
        </p:nvSpPr>
        <p:spPr>
          <a:xfrm>
            <a:off x="1024128" y="1350498"/>
            <a:ext cx="9720073" cy="4958862"/>
          </a:xfrm>
        </p:spPr>
        <p:txBody>
          <a:bodyPr/>
          <a:lstStyle/>
          <a:p>
            <a:r>
              <a:rPr lang="en-GB" dirty="0">
                <a:latin typeface="Sassoon Primary" pitchFamily="50" charset="0"/>
              </a:rPr>
              <a:t>Children have daily ring fenced story time each day, and may even enjoy other stories, poems and rhymes too. This continues into Year 6. </a:t>
            </a:r>
          </a:p>
          <a:p>
            <a:endParaRPr lang="en-GB" dirty="0">
              <a:latin typeface="Sassoon Primary" pitchFamily="50" charset="0"/>
            </a:endParaRPr>
          </a:p>
          <a:p>
            <a:r>
              <a:rPr lang="en-GB" dirty="0">
                <a:latin typeface="Sassoon Primary" pitchFamily="50" charset="0"/>
              </a:rPr>
              <a:t>As mentioned, children can access and swap their library book each week too to ensure they develop a love of reading. </a:t>
            </a:r>
          </a:p>
        </p:txBody>
      </p:sp>
    </p:spTree>
    <p:extLst>
      <p:ext uri="{BB962C8B-B14F-4D97-AF65-F5344CB8AC3E}">
        <p14:creationId xmlns:p14="http://schemas.microsoft.com/office/powerpoint/2010/main" val="42356272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813" y="0"/>
            <a:ext cx="11774658" cy="1499616"/>
          </a:xfrm>
        </p:spPr>
        <p:txBody>
          <a:bodyPr>
            <a:normAutofit/>
          </a:bodyPr>
          <a:lstStyle/>
          <a:p>
            <a:r>
              <a:rPr lang="en-GB" sz="2800" dirty="0">
                <a:latin typeface="Sassoon Infant Std" panose="020B0503020103030203" pitchFamily="34" charset="0"/>
              </a:rPr>
              <a:t>Statutory Assessment – </a:t>
            </a:r>
            <a:br>
              <a:rPr lang="en-GB" sz="2800" dirty="0">
                <a:latin typeface="Sassoon Infant Std" panose="020B0503020103030203" pitchFamily="34" charset="0"/>
              </a:rPr>
            </a:br>
            <a:r>
              <a:rPr lang="en-GB" sz="2800" dirty="0">
                <a:latin typeface="Sassoon Infant Std" panose="020B0503020103030203" pitchFamily="34" charset="0"/>
              </a:rPr>
              <a:t>ELG for Literacy (new since 2021) At the end of Reception</a:t>
            </a:r>
          </a:p>
        </p:txBody>
      </p:sp>
      <p:sp>
        <p:nvSpPr>
          <p:cNvPr id="3" name="Content Placeholder 2"/>
          <p:cNvSpPr>
            <a:spLocks noGrp="1"/>
          </p:cNvSpPr>
          <p:nvPr>
            <p:ph idx="1"/>
          </p:nvPr>
        </p:nvSpPr>
        <p:spPr/>
        <p:txBody>
          <a:bodyPr/>
          <a:lstStyle/>
          <a:p>
            <a:r>
              <a:rPr lang="en-GB" dirty="0"/>
              <a:t>The new ELG for Assessment in 2022 are: </a:t>
            </a:r>
          </a:p>
        </p:txBody>
      </p:sp>
      <p:pic>
        <p:nvPicPr>
          <p:cNvPr id="4" name="Picture 3"/>
          <p:cNvPicPr>
            <a:picLocks noChangeAspect="1"/>
          </p:cNvPicPr>
          <p:nvPr/>
        </p:nvPicPr>
        <p:blipFill>
          <a:blip r:embed="rId2"/>
          <a:stretch>
            <a:fillRect/>
          </a:stretch>
        </p:blipFill>
        <p:spPr>
          <a:xfrm>
            <a:off x="832852" y="1036027"/>
            <a:ext cx="9467850" cy="5048250"/>
          </a:xfrm>
          <a:prstGeom prst="rect">
            <a:avLst/>
          </a:prstGeom>
        </p:spPr>
      </p:pic>
      <p:sp>
        <p:nvSpPr>
          <p:cNvPr id="5" name="TextBox 4">
            <a:extLst>
              <a:ext uri="{FF2B5EF4-FFF2-40B4-BE49-F238E27FC236}">
                <a16:creationId xmlns:a16="http://schemas.microsoft.com/office/drawing/2014/main" id="{0C932803-EFA1-498A-9AE8-325FFDD58299}"/>
              </a:ext>
            </a:extLst>
          </p:cNvPr>
          <p:cNvSpPr txBox="1"/>
          <p:nvPr/>
        </p:nvSpPr>
        <p:spPr>
          <a:xfrm>
            <a:off x="1195754" y="6161649"/>
            <a:ext cx="9104948" cy="646331"/>
          </a:xfrm>
          <a:prstGeom prst="rect">
            <a:avLst/>
          </a:prstGeom>
          <a:noFill/>
        </p:spPr>
        <p:txBody>
          <a:bodyPr wrap="square" rtlCol="0">
            <a:spAutoFit/>
          </a:bodyPr>
          <a:lstStyle/>
          <a:p>
            <a:r>
              <a:rPr lang="en-GB" dirty="0">
                <a:latin typeface="Sassoon Infant Std" panose="020B0503020103030203" pitchFamily="34" charset="0"/>
              </a:rPr>
              <a:t>There is no longer an exceeding descriptor. Children either meet the goal or don’t. If they do not meet it, interventions will be put in place with additional adult support.  </a:t>
            </a:r>
          </a:p>
        </p:txBody>
      </p:sp>
    </p:spTree>
    <p:extLst>
      <p:ext uri="{BB962C8B-B14F-4D97-AF65-F5344CB8AC3E}">
        <p14:creationId xmlns:p14="http://schemas.microsoft.com/office/powerpoint/2010/main" val="17532449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BEFD7-2E96-4DD0-9460-5CFB46ECF124}"/>
              </a:ext>
            </a:extLst>
          </p:cNvPr>
          <p:cNvSpPr>
            <a:spLocks noGrp="1"/>
          </p:cNvSpPr>
          <p:nvPr>
            <p:ph type="title"/>
          </p:nvPr>
        </p:nvSpPr>
        <p:spPr>
          <a:xfrm>
            <a:off x="1024128" y="585216"/>
            <a:ext cx="9720072" cy="737147"/>
          </a:xfrm>
        </p:spPr>
        <p:txBody>
          <a:bodyPr/>
          <a:lstStyle/>
          <a:p>
            <a:r>
              <a:rPr lang="en-GB" dirty="0"/>
              <a:t>Year 1 phonics Screen </a:t>
            </a:r>
          </a:p>
        </p:txBody>
      </p:sp>
      <p:sp>
        <p:nvSpPr>
          <p:cNvPr id="3" name="Content Placeholder 2">
            <a:extLst>
              <a:ext uri="{FF2B5EF4-FFF2-40B4-BE49-F238E27FC236}">
                <a16:creationId xmlns:a16="http://schemas.microsoft.com/office/drawing/2014/main" id="{09A3E7B6-9702-4B7B-820F-668FA5D0CCDD}"/>
              </a:ext>
            </a:extLst>
          </p:cNvPr>
          <p:cNvSpPr>
            <a:spLocks noGrp="1"/>
          </p:cNvSpPr>
          <p:nvPr>
            <p:ph idx="1"/>
          </p:nvPr>
        </p:nvSpPr>
        <p:spPr>
          <a:xfrm>
            <a:off x="1024128" y="1322363"/>
            <a:ext cx="10272229" cy="2715065"/>
          </a:xfrm>
        </p:spPr>
        <p:txBody>
          <a:bodyPr>
            <a:normAutofit fontScale="77500" lnSpcReduction="20000"/>
          </a:bodyPr>
          <a:lstStyle/>
          <a:p>
            <a:r>
              <a:rPr lang="en-GB" dirty="0">
                <a:latin typeface="Sassoon Primary" pitchFamily="50" charset="0"/>
              </a:rPr>
              <a:t>In June, children in Year 1 will undertake the statutory phonics screen check. </a:t>
            </a:r>
          </a:p>
          <a:p>
            <a:r>
              <a:rPr lang="en-GB" dirty="0">
                <a:latin typeface="Sassoon Primary" pitchFamily="50" charset="0"/>
              </a:rPr>
              <a:t>This is a test from the government and reported national to monitor the levels of reading and impact of phonics teaching across the country. </a:t>
            </a:r>
          </a:p>
          <a:p>
            <a:r>
              <a:rPr lang="en-GB" dirty="0">
                <a:latin typeface="Sassoon Primary" pitchFamily="50" charset="0"/>
              </a:rPr>
              <a:t>Children are asked to read 40 words, some are real words and some are ‘alien or monster words’. The children are expected to use only their phonic skills to decode the words. </a:t>
            </a:r>
          </a:p>
          <a:p>
            <a:endParaRPr lang="en-GB" dirty="0">
              <a:latin typeface="Sassoon Primary" pitchFamily="50" charset="0"/>
            </a:endParaRPr>
          </a:p>
          <a:p>
            <a:r>
              <a:rPr lang="en-GB" dirty="0">
                <a:latin typeface="Sassoon Primary" pitchFamily="50" charset="0"/>
              </a:rPr>
              <a:t>For the last few years the pass mark has been set at 32. </a:t>
            </a:r>
          </a:p>
          <a:p>
            <a:r>
              <a:rPr lang="en-GB" dirty="0">
                <a:latin typeface="Sassoon Primary" pitchFamily="50" charset="0"/>
              </a:rPr>
              <a:t>Should a child not achieve the benchmark score and pass, further support will of course be put in place through Year 2 and the test retaken in June Year 2.</a:t>
            </a:r>
          </a:p>
        </p:txBody>
      </p:sp>
      <p:pic>
        <p:nvPicPr>
          <p:cNvPr id="5" name="Picture 4">
            <a:extLst>
              <a:ext uri="{FF2B5EF4-FFF2-40B4-BE49-F238E27FC236}">
                <a16:creationId xmlns:a16="http://schemas.microsoft.com/office/drawing/2014/main" id="{512E0E6C-F4A0-B499-A008-B140613A6631}"/>
              </a:ext>
            </a:extLst>
          </p:cNvPr>
          <p:cNvPicPr>
            <a:picLocks noChangeAspect="1"/>
          </p:cNvPicPr>
          <p:nvPr/>
        </p:nvPicPr>
        <p:blipFill>
          <a:blip r:embed="rId2"/>
          <a:stretch>
            <a:fillRect/>
          </a:stretch>
        </p:blipFill>
        <p:spPr>
          <a:xfrm>
            <a:off x="7891974" y="3732738"/>
            <a:ext cx="4160667" cy="2983120"/>
          </a:xfrm>
          <a:prstGeom prst="rect">
            <a:avLst/>
          </a:prstGeom>
        </p:spPr>
      </p:pic>
    </p:spTree>
    <p:extLst>
      <p:ext uri="{BB962C8B-B14F-4D97-AF65-F5344CB8AC3E}">
        <p14:creationId xmlns:p14="http://schemas.microsoft.com/office/powerpoint/2010/main" val="23292353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1381" y="1621301"/>
            <a:ext cx="5977026" cy="3615397"/>
          </a:xfrm>
        </p:spPr>
        <p:txBody>
          <a:bodyPr>
            <a:normAutofit/>
          </a:bodyPr>
          <a:lstStyle/>
          <a:p>
            <a:pPr algn="ctr"/>
            <a:r>
              <a:rPr lang="en-GB" dirty="0">
                <a:latin typeface="Sassoon Primary" pitchFamily="50" charset="0"/>
              </a:rPr>
              <a:t>Share materials</a:t>
            </a:r>
            <a:br>
              <a:rPr lang="en-GB" dirty="0">
                <a:latin typeface="Sassoon Primary" pitchFamily="50" charset="0"/>
              </a:rPr>
            </a:br>
            <a:br>
              <a:rPr lang="en-GB" dirty="0">
                <a:latin typeface="Sassoon Primary" pitchFamily="50" charset="0"/>
              </a:rPr>
            </a:br>
            <a:r>
              <a:rPr lang="en-GB" dirty="0">
                <a:latin typeface="Sassoon Primary" pitchFamily="50" charset="0"/>
              </a:rPr>
              <a:t> and</a:t>
            </a:r>
            <a:br>
              <a:rPr lang="en-GB" dirty="0">
                <a:latin typeface="Sassoon Primary" pitchFamily="50" charset="0"/>
              </a:rPr>
            </a:br>
            <a:br>
              <a:rPr lang="en-GB" dirty="0">
                <a:latin typeface="Sassoon Primary" pitchFamily="50" charset="0"/>
              </a:rPr>
            </a:br>
            <a:r>
              <a:rPr lang="en-GB" dirty="0">
                <a:latin typeface="Sassoon Primary" pitchFamily="50" charset="0"/>
              </a:rPr>
              <a:t>Questions?</a:t>
            </a:r>
          </a:p>
        </p:txBody>
      </p:sp>
    </p:spTree>
    <p:extLst>
      <p:ext uri="{BB962C8B-B14F-4D97-AF65-F5344CB8AC3E}">
        <p14:creationId xmlns:p14="http://schemas.microsoft.com/office/powerpoint/2010/main" val="19303607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648b840a-79b1-4b5f-878a-43ead2b8e121">
      <Terms xmlns="http://schemas.microsoft.com/office/infopath/2007/PartnerControls"/>
    </lcf76f155ced4ddcb4097134ff3c332f>
    <TaxCatchAll xmlns="18f71eb9-4e25-42ac-afd4-d768cfb5b06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1A8849FF1E80C4B8D7DAB79D08DFF50" ma:contentTypeVersion="11" ma:contentTypeDescription="Create a new document." ma:contentTypeScope="" ma:versionID="96339be2dfcac764bfa339b15efc7df6">
  <xsd:schema xmlns:xsd="http://www.w3.org/2001/XMLSchema" xmlns:xs="http://www.w3.org/2001/XMLSchema" xmlns:p="http://schemas.microsoft.com/office/2006/metadata/properties" xmlns:ns2="648b840a-79b1-4b5f-878a-43ead2b8e121" xmlns:ns3="18f71eb9-4e25-42ac-afd4-d768cfb5b06a" targetNamespace="http://schemas.microsoft.com/office/2006/metadata/properties" ma:root="true" ma:fieldsID="c858765679bc6554758ab96e9e37f9ee" ns2:_="" ns3:_="">
    <xsd:import namespace="648b840a-79b1-4b5f-878a-43ead2b8e121"/>
    <xsd:import namespace="18f71eb9-4e25-42ac-afd4-d768cfb5b06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8b840a-79b1-4b5f-878a-43ead2b8e1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f1190f6-d7f4-45cd-867a-1cff8904c045"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8f71eb9-4e25-42ac-afd4-d768cfb5b06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d1b855c-879e-4459-955f-7ddb1a9aa7f4}" ma:internalName="TaxCatchAll" ma:showField="CatchAllData" ma:web="18f71eb9-4e25-42ac-afd4-d768cfb5b06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23E360D-A6C9-4F43-A8D2-63E4EE42E2DA}">
  <ds:schemaRefs>
    <ds:schemaRef ds:uri="http://schemas.microsoft.com/office/2006/documentManagement/types"/>
    <ds:schemaRef ds:uri="http://purl.org/dc/dcmitype/"/>
    <ds:schemaRef ds:uri="http://purl.org/dc/terms/"/>
    <ds:schemaRef ds:uri="18f71eb9-4e25-42ac-afd4-d768cfb5b06a"/>
    <ds:schemaRef ds:uri="http://schemas.microsoft.com/office/2006/metadata/properties"/>
    <ds:schemaRef ds:uri="648b840a-79b1-4b5f-878a-43ead2b8e121"/>
    <ds:schemaRef ds:uri="http://www.w3.org/XML/1998/namespace"/>
    <ds:schemaRef ds:uri="http://schemas.microsoft.com/office/infopath/2007/PartnerControls"/>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E8ED520F-6FB0-4DD1-85CE-D1728C25D0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8b840a-79b1-4b5f-878a-43ead2b8e121"/>
    <ds:schemaRef ds:uri="18f71eb9-4e25-42ac-afd4-d768cfb5b06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47A2A01-AF4D-4E2A-AEE6-FE4EDFDEB7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Integral</Template>
  <TotalTime>27155</TotalTime>
  <Words>3244</Words>
  <Application>Microsoft Office PowerPoint</Application>
  <PresentationFormat>Widescreen</PresentationFormat>
  <Paragraphs>130</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Sassoon Infant Std</vt:lpstr>
      <vt:lpstr>Sassoon Primary</vt:lpstr>
      <vt:lpstr>Tw Cen MT</vt:lpstr>
      <vt:lpstr>Tw Cen MT Condensed</vt:lpstr>
      <vt:lpstr>Wingdings 3</vt:lpstr>
      <vt:lpstr>Integral</vt:lpstr>
      <vt:lpstr>Phonics  at Newton on Trent</vt:lpstr>
      <vt:lpstr>What comes before Phonics?  Language and Communication</vt:lpstr>
      <vt:lpstr>PowerPoint Presentation</vt:lpstr>
      <vt:lpstr>Before starting ‘formal phonics’</vt:lpstr>
      <vt:lpstr>PowerPoint Presentation</vt:lpstr>
      <vt:lpstr>PowerPoint Presentation</vt:lpstr>
      <vt:lpstr>SO what is Read Write Inc.?</vt:lpstr>
      <vt:lpstr>PowerPoint Presentation</vt:lpstr>
      <vt:lpstr>PowerPoint Presentation</vt:lpstr>
      <vt:lpstr>Nursery session</vt:lpstr>
      <vt:lpstr>Learning the sounds</vt:lpstr>
      <vt:lpstr>Special Friends</vt:lpstr>
      <vt:lpstr>Fred talk</vt:lpstr>
      <vt:lpstr>Red words and green words</vt:lpstr>
      <vt:lpstr>Fred in your Head</vt:lpstr>
      <vt:lpstr>Fred Fingers</vt:lpstr>
      <vt:lpstr>At home</vt:lpstr>
      <vt:lpstr>Books to go Home</vt:lpstr>
      <vt:lpstr>SO, What do we do with our phonics now then?</vt:lpstr>
      <vt:lpstr>Embedded in school life</vt:lpstr>
      <vt:lpstr>Logistics</vt:lpstr>
      <vt:lpstr>Keep up not catch up</vt:lpstr>
      <vt:lpstr>Story Time</vt:lpstr>
      <vt:lpstr>Statutory Assessment –  ELG for Literacy (new since 2021) At the end of Reception</vt:lpstr>
      <vt:lpstr>Year 1 phonics Screen </vt:lpstr>
      <vt:lpstr>Share materials   and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RWI training</dc:title>
  <dc:creator>Catherine Robinson</dc:creator>
  <cp:lastModifiedBy>Catherine Robinson</cp:lastModifiedBy>
  <cp:revision>62</cp:revision>
  <dcterms:created xsi:type="dcterms:W3CDTF">2018-11-27T18:06:07Z</dcterms:created>
  <dcterms:modified xsi:type="dcterms:W3CDTF">2023-04-18T19:16:33Z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0x010100A1A8849FF1E80C4B8D7DAB79D08DFF50</vt:lpwstr>
  </property>
  <property fmtid="{D5CDD505-2E9C-101B-9397-08002B2CF9AE}" pid="3" name="MediaServiceImageTags">
    <vt:lpwstr/>
  </property>
</Properties>
</file>