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2.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11.xml" ContentType="application/vnd.openxmlformats-officedocument.presentationml.slide+xml"/>
  <Override PartName="/ppt/slides/slide8.xml" ContentType="application/vnd.openxmlformats-officedocument.presentationml.slide+xml"/>
  <Override PartName="/ppt/slides/slide10.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9.xml" ContentType="application/vnd.openxmlformats-officedocument.presentationml.slide+xml"/>
  <Override PartName="/ppt/slides/slide15.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61" r:id="rId3"/>
    <p:sldId id="262" r:id="rId4"/>
    <p:sldId id="257" r:id="rId5"/>
    <p:sldId id="263" r:id="rId6"/>
    <p:sldId id="264" r:id="rId7"/>
    <p:sldId id="265" r:id="rId8"/>
    <p:sldId id="266" r:id="rId9"/>
    <p:sldId id="272" r:id="rId10"/>
    <p:sldId id="270" r:id="rId11"/>
    <p:sldId id="258" r:id="rId12"/>
    <p:sldId id="269" r:id="rId13"/>
    <p:sldId id="268" r:id="rId14"/>
    <p:sldId id="259" r:id="rId15"/>
    <p:sldId id="260" r:id="rId16"/>
    <p:sldId id="271" r:id="rId17"/>
    <p:sldId id="267"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0B91C43C-293F-432B-8A68-392D9FCAE0AE}" type="datetimeFigureOut">
              <a:rPr lang="en-GB" smtClean="0"/>
              <a:t>24/09/2021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33699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B91C43C-293F-432B-8A68-392D9FCAE0AE}" type="datetimeFigureOut">
              <a:rPr lang="en-GB" smtClean="0"/>
              <a:t>24/09/2021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5674667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B91C43C-293F-432B-8A68-392D9FCAE0AE}" type="datetimeFigureOut">
              <a:rPr lang="en-GB" smtClean="0"/>
              <a:t>24/09/2021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41958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B91C43C-293F-432B-8A68-392D9FCAE0AE}" type="datetimeFigureOut">
              <a:rPr lang="en-GB" smtClean="0"/>
              <a:t>24/09/2021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1594948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B91C43C-293F-432B-8A68-392D9FCAE0AE}" type="datetimeFigureOut">
              <a:rPr lang="en-GB" smtClean="0"/>
              <a:t>24/09/2021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1631044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B91C43C-293F-432B-8A68-392D9FCAE0AE}" type="datetimeFigureOut">
              <a:rPr lang="en-GB" smtClean="0"/>
              <a:t>24/09/2021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2240146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91C43C-293F-432B-8A68-392D9FCAE0AE}" type="datetimeFigureOut">
              <a:rPr lang="en-GB" smtClean="0"/>
              <a:t>24/09/2021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24252460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smtClean="0"/>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B91C43C-293F-432B-8A68-392D9FCAE0AE}" type="datetimeFigureOut">
              <a:rPr lang="en-GB" smtClean="0"/>
              <a:t>24/09/2021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28572289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B91C43C-293F-432B-8A68-392D9FCAE0AE}" type="datetimeFigureOut">
              <a:rPr lang="en-GB" smtClean="0"/>
              <a:t>24/09/2021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0B3B70-38E2-4A3B-B425-7AC8C40A70D3}"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67245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B91C43C-293F-432B-8A68-392D9FCAE0AE}" type="datetimeFigureOut">
              <a:rPr lang="en-GB" smtClean="0"/>
              <a:t>24/09/2021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2466700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B91C43C-293F-432B-8A68-392D9FCAE0AE}" type="datetimeFigureOut">
              <a:rPr lang="en-GB" smtClean="0"/>
              <a:t>24/09/2021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65930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B91C43C-293F-432B-8A68-392D9FCAE0AE}" type="datetimeFigureOut">
              <a:rPr lang="en-GB" smtClean="0"/>
              <a:t>24/09/2021</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50B3B70-38E2-4A3B-B425-7AC8C40A70D3}"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6005058"/>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youtube.com/watch?v=i5O4yvZSOsc"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qB6SvZscxgg"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610637"/>
            <a:ext cx="7772400" cy="2047740"/>
          </a:xfrm>
        </p:spPr>
        <p:txBody>
          <a:bodyPr/>
          <a:lstStyle/>
          <a:p>
            <a:r>
              <a:rPr lang="en-GB" dirty="0" smtClean="0">
                <a:latin typeface="Sassoon Primary" pitchFamily="50" charset="0"/>
              </a:rPr>
              <a:t>Read, Write Inc. </a:t>
            </a:r>
            <a:br>
              <a:rPr lang="en-GB" dirty="0" smtClean="0">
                <a:latin typeface="Sassoon Primary" pitchFamily="50" charset="0"/>
              </a:rPr>
            </a:br>
            <a:r>
              <a:rPr lang="en-GB" dirty="0" smtClean="0">
                <a:latin typeface="Sassoon Primary" pitchFamily="50" charset="0"/>
              </a:rPr>
              <a:t>at Newton on Trent</a:t>
            </a:r>
            <a:endParaRPr lang="en-GB" dirty="0">
              <a:latin typeface="Sassoon Primary" pitchFamily="50" charset="0"/>
            </a:endParaRPr>
          </a:p>
        </p:txBody>
      </p:sp>
      <p:sp>
        <p:nvSpPr>
          <p:cNvPr id="3" name="Subtitle 2"/>
          <p:cNvSpPr>
            <a:spLocks noGrp="1"/>
          </p:cNvSpPr>
          <p:nvPr>
            <p:ph type="subTitle" idx="1"/>
          </p:nvPr>
        </p:nvSpPr>
        <p:spPr/>
        <p:txBody>
          <a:bodyPr/>
          <a:lstStyle/>
          <a:p>
            <a:r>
              <a:rPr lang="en-GB" dirty="0" smtClean="0">
                <a:latin typeface="Sassoon Primary" pitchFamily="50" charset="0"/>
              </a:rPr>
              <a:t>Virtual Parent Workshop </a:t>
            </a:r>
          </a:p>
          <a:p>
            <a:r>
              <a:rPr lang="en-GB" dirty="0" smtClean="0">
                <a:latin typeface="Sassoon Primary" pitchFamily="50" charset="0"/>
              </a:rPr>
              <a:t>September 2020</a:t>
            </a:r>
            <a:endParaRPr lang="en-GB" dirty="0">
              <a:latin typeface="Sassoon Primary" pitchFamily="50"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3345" y="579859"/>
            <a:ext cx="8062175" cy="3513581"/>
          </a:xfrm>
          <a:prstGeom prst="rect">
            <a:avLst/>
          </a:prstGeom>
        </p:spPr>
      </p:pic>
    </p:spTree>
    <p:extLst>
      <p:ext uri="{BB962C8B-B14F-4D97-AF65-F5344CB8AC3E}">
        <p14:creationId xmlns:p14="http://schemas.microsoft.com/office/powerpoint/2010/main" val="23967092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703491" y="759853"/>
            <a:ext cx="11156059" cy="4520485"/>
          </a:xfrm>
          <a:prstGeom prst="rect">
            <a:avLst/>
          </a:prstGeom>
        </p:spPr>
      </p:pic>
    </p:spTree>
    <p:extLst>
      <p:ext uri="{BB962C8B-B14F-4D97-AF65-F5344CB8AC3E}">
        <p14:creationId xmlns:p14="http://schemas.microsoft.com/office/powerpoint/2010/main" val="14630497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200395"/>
            <a:ext cx="9720072" cy="1499616"/>
          </a:xfrm>
        </p:spPr>
        <p:txBody>
          <a:bodyPr>
            <a:normAutofit/>
          </a:bodyPr>
          <a:lstStyle/>
          <a:p>
            <a:r>
              <a:rPr lang="en-GB" sz="4800" dirty="0" smtClean="0">
                <a:latin typeface="Sassoon Primary" pitchFamily="50" charset="0"/>
              </a:rPr>
              <a:t>SO what is Read Write Inc.?</a:t>
            </a:r>
            <a:endParaRPr lang="en-GB" sz="4800" dirty="0">
              <a:latin typeface="Sassoon Primary" pitchFamily="50" charset="0"/>
            </a:endParaRPr>
          </a:p>
        </p:txBody>
      </p:sp>
      <p:sp>
        <p:nvSpPr>
          <p:cNvPr id="3" name="Content Placeholder 2"/>
          <p:cNvSpPr>
            <a:spLocks noGrp="1"/>
          </p:cNvSpPr>
          <p:nvPr>
            <p:ph idx="1"/>
          </p:nvPr>
        </p:nvSpPr>
        <p:spPr>
          <a:xfrm>
            <a:off x="1024128" y="1429555"/>
            <a:ext cx="9720073" cy="5138670"/>
          </a:xfrm>
        </p:spPr>
        <p:txBody>
          <a:bodyPr>
            <a:normAutofit fontScale="92500"/>
          </a:bodyPr>
          <a:lstStyle/>
          <a:p>
            <a:r>
              <a:rPr lang="en-GB" dirty="0" smtClean="0">
                <a:latin typeface="Sassoon Primary" pitchFamily="50" charset="0"/>
              </a:rPr>
              <a:t>Since Jim Rose conducted a review of early reading in 2005, and reported that phonics is the most consistently successful approach to teach reading, phonics has been used as the main way to teach children to read in English schools. </a:t>
            </a:r>
          </a:p>
          <a:p>
            <a:r>
              <a:rPr lang="en-GB" dirty="0" smtClean="0">
                <a:latin typeface="Sassoon Primary" pitchFamily="50" charset="0"/>
              </a:rPr>
              <a:t>Synthetic phonics</a:t>
            </a:r>
            <a:r>
              <a:rPr lang="en-GB" dirty="0">
                <a:latin typeface="Sassoon Primary" pitchFamily="50" charset="0"/>
              </a:rPr>
              <a:t> </a:t>
            </a:r>
            <a:r>
              <a:rPr lang="en-GB" dirty="0" smtClean="0">
                <a:latin typeface="Sassoon Primary" pitchFamily="50" charset="0"/>
              </a:rPr>
              <a:t>is </a:t>
            </a:r>
            <a:r>
              <a:rPr lang="en-GB" dirty="0">
                <a:latin typeface="Sassoon Primary" pitchFamily="50" charset="0"/>
              </a:rPr>
              <a:t>where children learn the letter sounds as </a:t>
            </a:r>
            <a:r>
              <a:rPr lang="en-GB" dirty="0" smtClean="0">
                <a:latin typeface="Sassoon Primary" pitchFamily="50" charset="0"/>
              </a:rPr>
              <a:t>building blocks to reading and writing words.</a:t>
            </a:r>
          </a:p>
          <a:p>
            <a:r>
              <a:rPr lang="en-GB" dirty="0" smtClean="0">
                <a:latin typeface="Sassoon Primary" pitchFamily="50" charset="0"/>
              </a:rPr>
              <a:t>Read Write Inc. is a scheme to teach synthetic phonics. It was developed by Ruth </a:t>
            </a:r>
            <a:r>
              <a:rPr lang="en-GB" dirty="0" err="1" smtClean="0">
                <a:latin typeface="Sassoon Primary" pitchFamily="50" charset="0"/>
              </a:rPr>
              <a:t>Miskin</a:t>
            </a:r>
            <a:r>
              <a:rPr lang="en-GB" dirty="0" smtClean="0">
                <a:latin typeface="Sassoon Primary" pitchFamily="50" charset="0"/>
              </a:rPr>
              <a:t>, and has lots of research behind it. </a:t>
            </a:r>
          </a:p>
          <a:p>
            <a:r>
              <a:rPr lang="en-GB" dirty="0" smtClean="0">
                <a:latin typeface="Sassoon Primary" pitchFamily="50" charset="0"/>
              </a:rPr>
              <a:t>Much of it’s success comes from the consistent approach the programme uses and the way in which it makes such strong links between what children are reading and what they are writing. </a:t>
            </a:r>
          </a:p>
          <a:p>
            <a:r>
              <a:rPr lang="en-GB" dirty="0" smtClean="0">
                <a:latin typeface="Sassoon Primary" pitchFamily="50" charset="0"/>
              </a:rPr>
              <a:t>RWI sessions are positive, inclusive and foster lots of confidence in children. </a:t>
            </a:r>
          </a:p>
          <a:p>
            <a:r>
              <a:rPr lang="en-GB" dirty="0" smtClean="0">
                <a:latin typeface="Sassoon Primary" pitchFamily="50" charset="0"/>
              </a:rPr>
              <a:t>It gives the children all the skills required for Reception and Year 1, and even exceeds the national curriculum requirements in some areas. </a:t>
            </a:r>
          </a:p>
          <a:p>
            <a:r>
              <a:rPr lang="en-GB" dirty="0">
                <a:latin typeface="Sassoon Primary" pitchFamily="50" charset="0"/>
                <a:hlinkClick r:id="rId2"/>
              </a:rPr>
              <a:t>https://</a:t>
            </a:r>
            <a:r>
              <a:rPr lang="en-GB" dirty="0" smtClean="0">
                <a:latin typeface="Sassoon Primary" pitchFamily="50" charset="0"/>
                <a:hlinkClick r:id="rId2"/>
              </a:rPr>
              <a:t>www.youtube.com/watch?v=i5O4yvZSOsc</a:t>
            </a:r>
            <a:r>
              <a:rPr lang="en-GB" dirty="0" smtClean="0">
                <a:latin typeface="Sassoon Primary" pitchFamily="50" charset="0"/>
              </a:rPr>
              <a:t> – Ruth </a:t>
            </a:r>
            <a:r>
              <a:rPr lang="en-GB" dirty="0" err="1" smtClean="0">
                <a:latin typeface="Sassoon Primary" pitchFamily="50" charset="0"/>
              </a:rPr>
              <a:t>Miskin’s</a:t>
            </a:r>
            <a:r>
              <a:rPr lang="en-GB" dirty="0" smtClean="0">
                <a:latin typeface="Sassoon Primary" pitchFamily="50" charset="0"/>
              </a:rPr>
              <a:t> explanation. </a:t>
            </a:r>
            <a:endParaRPr lang="en-GB" dirty="0">
              <a:latin typeface="Sassoon Primary" pitchFamily="50" charset="0"/>
            </a:endParaRPr>
          </a:p>
        </p:txBody>
      </p:sp>
    </p:spTree>
    <p:extLst>
      <p:ext uri="{BB962C8B-B14F-4D97-AF65-F5344CB8AC3E}">
        <p14:creationId xmlns:p14="http://schemas.microsoft.com/office/powerpoint/2010/main" val="24172892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669701" y="103031"/>
            <a:ext cx="6787166" cy="6478073"/>
          </a:xfrm>
          <a:prstGeom prst="rect">
            <a:avLst/>
          </a:prstGeom>
        </p:spPr>
      </p:pic>
      <p:sp>
        <p:nvSpPr>
          <p:cNvPr id="2" name="TextBox 1"/>
          <p:cNvSpPr txBox="1"/>
          <p:nvPr/>
        </p:nvSpPr>
        <p:spPr>
          <a:xfrm>
            <a:off x="8010659" y="386366"/>
            <a:ext cx="3670479" cy="6001643"/>
          </a:xfrm>
          <a:prstGeom prst="rect">
            <a:avLst/>
          </a:prstGeom>
          <a:noFill/>
        </p:spPr>
        <p:txBody>
          <a:bodyPr wrap="square" rtlCol="0">
            <a:spAutoFit/>
          </a:bodyPr>
          <a:lstStyle/>
          <a:p>
            <a:r>
              <a:rPr lang="en-GB" sz="2400" dirty="0" smtClean="0">
                <a:latin typeface="Sassoon Primary" pitchFamily="50" charset="0"/>
              </a:rPr>
              <a:t>Sounds are taught in sets. There are 3 sets, 1,2 and 3. They get progressively more complex.</a:t>
            </a:r>
          </a:p>
          <a:p>
            <a:endParaRPr lang="en-GB" sz="2400" dirty="0">
              <a:latin typeface="Sassoon Primary" pitchFamily="50" charset="0"/>
            </a:endParaRPr>
          </a:p>
          <a:p>
            <a:r>
              <a:rPr lang="en-GB" sz="2400" dirty="0" smtClean="0">
                <a:latin typeface="Sassoon Primary" pitchFamily="50" charset="0"/>
              </a:rPr>
              <a:t>The sounds taught are ‘pure sounds’ that means saying mmm, not ‘</a:t>
            </a:r>
            <a:r>
              <a:rPr lang="en-GB" sz="2400" dirty="0" err="1" smtClean="0">
                <a:latin typeface="Sassoon Primary" pitchFamily="50" charset="0"/>
              </a:rPr>
              <a:t>muh</a:t>
            </a:r>
            <a:r>
              <a:rPr lang="en-GB" sz="2400" dirty="0" smtClean="0">
                <a:latin typeface="Sassoon Primary" pitchFamily="50" charset="0"/>
              </a:rPr>
              <a:t>’ or ‘</a:t>
            </a:r>
            <a:r>
              <a:rPr lang="en-GB" sz="2400" dirty="0" err="1" smtClean="0">
                <a:latin typeface="Sassoon Primary" pitchFamily="50" charset="0"/>
              </a:rPr>
              <a:t>em</a:t>
            </a:r>
            <a:r>
              <a:rPr lang="en-GB" sz="2400" dirty="0" smtClean="0">
                <a:latin typeface="Sassoon Primary" pitchFamily="50" charset="0"/>
              </a:rPr>
              <a:t>’</a:t>
            </a:r>
          </a:p>
          <a:p>
            <a:r>
              <a:rPr lang="en-GB" sz="2400" dirty="0" smtClean="0">
                <a:latin typeface="Sassoon Primary" pitchFamily="50" charset="0"/>
              </a:rPr>
              <a:t>This video demonstrates the sounds children will be learning</a:t>
            </a:r>
          </a:p>
          <a:p>
            <a:r>
              <a:rPr lang="en-GB" sz="2400" dirty="0" smtClean="0">
                <a:latin typeface="Sassoon Primary" pitchFamily="50" charset="0"/>
                <a:hlinkClick r:id="rId3"/>
              </a:rPr>
              <a:t>https</a:t>
            </a:r>
            <a:r>
              <a:rPr lang="en-GB" sz="2400" dirty="0">
                <a:latin typeface="Sassoon Primary" pitchFamily="50" charset="0"/>
                <a:hlinkClick r:id="rId3"/>
              </a:rPr>
              <a:t>://</a:t>
            </a:r>
            <a:r>
              <a:rPr lang="en-GB" sz="2400" dirty="0" smtClean="0">
                <a:latin typeface="Sassoon Primary" pitchFamily="50" charset="0"/>
                <a:hlinkClick r:id="rId3"/>
              </a:rPr>
              <a:t>www.youtube.com/watch?v=qB6SvZscxgg</a:t>
            </a:r>
            <a:r>
              <a:rPr lang="en-GB" sz="2400" dirty="0" smtClean="0">
                <a:latin typeface="Sassoon Primary" pitchFamily="50" charset="0"/>
              </a:rPr>
              <a:t> </a:t>
            </a:r>
            <a:endParaRPr lang="en-GB" sz="2400" dirty="0">
              <a:latin typeface="Sassoon Primary" pitchFamily="50" charset="0"/>
            </a:endParaRPr>
          </a:p>
        </p:txBody>
      </p:sp>
    </p:spTree>
    <p:extLst>
      <p:ext uri="{BB962C8B-B14F-4D97-AF65-F5344CB8AC3E}">
        <p14:creationId xmlns:p14="http://schemas.microsoft.com/office/powerpoint/2010/main" val="5799195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450760" y="0"/>
            <a:ext cx="5267460" cy="6808984"/>
          </a:xfrm>
          <a:prstGeom prst="rect">
            <a:avLst/>
          </a:prstGeom>
        </p:spPr>
      </p:pic>
      <p:sp>
        <p:nvSpPr>
          <p:cNvPr id="5" name="TextBox 4"/>
          <p:cNvSpPr txBox="1"/>
          <p:nvPr/>
        </p:nvSpPr>
        <p:spPr>
          <a:xfrm>
            <a:off x="6980350" y="1481071"/>
            <a:ext cx="4636394" cy="2554545"/>
          </a:xfrm>
          <a:prstGeom prst="rect">
            <a:avLst/>
          </a:prstGeom>
          <a:noFill/>
        </p:spPr>
        <p:txBody>
          <a:bodyPr wrap="square" rtlCol="0">
            <a:spAutoFit/>
          </a:bodyPr>
          <a:lstStyle/>
          <a:p>
            <a:r>
              <a:rPr lang="en-GB" sz="8000" dirty="0" smtClean="0">
                <a:latin typeface="Sassoon Primary" pitchFamily="50" charset="0"/>
              </a:rPr>
              <a:t>Set 2 and 3 sounds</a:t>
            </a:r>
            <a:endParaRPr lang="en-GB" sz="8000" dirty="0">
              <a:latin typeface="Sassoon Primary" pitchFamily="50" charset="0"/>
            </a:endParaRPr>
          </a:p>
        </p:txBody>
      </p:sp>
    </p:spTree>
    <p:extLst>
      <p:ext uri="{BB962C8B-B14F-4D97-AF65-F5344CB8AC3E}">
        <p14:creationId xmlns:p14="http://schemas.microsoft.com/office/powerpoint/2010/main" val="14344953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831460"/>
          </a:xfrm>
        </p:spPr>
        <p:txBody>
          <a:bodyPr/>
          <a:lstStyle/>
          <a:p>
            <a:r>
              <a:rPr lang="en-GB" dirty="0" smtClean="0">
                <a:latin typeface="Sassoon Primary" pitchFamily="50" charset="0"/>
              </a:rPr>
              <a:t>Forming letters</a:t>
            </a:r>
            <a:endParaRPr lang="en-GB" dirty="0">
              <a:latin typeface="Sassoon Primary" pitchFamily="50" charset="0"/>
            </a:endParaRPr>
          </a:p>
        </p:txBody>
      </p:sp>
      <p:sp>
        <p:nvSpPr>
          <p:cNvPr id="3" name="Content Placeholder 2"/>
          <p:cNvSpPr>
            <a:spLocks noGrp="1"/>
          </p:cNvSpPr>
          <p:nvPr>
            <p:ph idx="1"/>
          </p:nvPr>
        </p:nvSpPr>
        <p:spPr>
          <a:xfrm>
            <a:off x="1024128" y="1416676"/>
            <a:ext cx="9720073" cy="4892684"/>
          </a:xfrm>
        </p:spPr>
        <p:txBody>
          <a:bodyPr/>
          <a:lstStyle/>
          <a:p>
            <a:r>
              <a:rPr lang="en-GB" dirty="0" smtClean="0">
                <a:latin typeface="Sassoon Primary" pitchFamily="50" charset="0"/>
              </a:rPr>
              <a:t>Children are taught to write the sounds at the same time they are taught to read them. They learn a phrase to link the sound to an image on which to form the letter, such as Maisie, mountain, mountain or around the apple and down the leaf.</a:t>
            </a:r>
            <a:endParaRPr lang="en-GB" dirty="0">
              <a:latin typeface="Sassoon Primary" pitchFamily="50" charset="0"/>
            </a:endParaRPr>
          </a:p>
        </p:txBody>
      </p:sp>
      <p:pic>
        <p:nvPicPr>
          <p:cNvPr id="4" name="Picture 3"/>
          <p:cNvPicPr>
            <a:picLocks noChangeAspect="1"/>
          </p:cNvPicPr>
          <p:nvPr/>
        </p:nvPicPr>
        <p:blipFill>
          <a:blip r:embed="rId2"/>
          <a:stretch>
            <a:fillRect/>
          </a:stretch>
        </p:blipFill>
        <p:spPr>
          <a:xfrm>
            <a:off x="1547671" y="2851201"/>
            <a:ext cx="4428126" cy="3150782"/>
          </a:xfrm>
          <a:prstGeom prst="rect">
            <a:avLst/>
          </a:prstGeom>
        </p:spPr>
      </p:pic>
      <p:pic>
        <p:nvPicPr>
          <p:cNvPr id="5" name="Picture 4"/>
          <p:cNvPicPr>
            <a:picLocks noChangeAspect="1"/>
          </p:cNvPicPr>
          <p:nvPr/>
        </p:nvPicPr>
        <p:blipFill>
          <a:blip r:embed="rId3"/>
          <a:stretch>
            <a:fillRect/>
          </a:stretch>
        </p:blipFill>
        <p:spPr>
          <a:xfrm>
            <a:off x="7766900" y="2851201"/>
            <a:ext cx="2977300" cy="3145035"/>
          </a:xfrm>
          <a:prstGeom prst="rect">
            <a:avLst/>
          </a:prstGeom>
        </p:spPr>
      </p:pic>
    </p:spTree>
    <p:extLst>
      <p:ext uri="{BB962C8B-B14F-4D97-AF65-F5344CB8AC3E}">
        <p14:creationId xmlns:p14="http://schemas.microsoft.com/office/powerpoint/2010/main" val="28875032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assoon Primary" pitchFamily="50" charset="0"/>
              </a:rPr>
              <a:t>Fred talk and read</a:t>
            </a:r>
            <a:endParaRPr lang="en-GB" dirty="0">
              <a:latin typeface="Sassoon Primary" pitchFamily="50" charset="0"/>
            </a:endParaRPr>
          </a:p>
        </p:txBody>
      </p:sp>
      <p:sp>
        <p:nvSpPr>
          <p:cNvPr id="3" name="Content Placeholder 2"/>
          <p:cNvSpPr>
            <a:spLocks noGrp="1"/>
          </p:cNvSpPr>
          <p:nvPr>
            <p:ph idx="1"/>
          </p:nvPr>
        </p:nvSpPr>
        <p:spPr>
          <a:xfrm>
            <a:off x="1024128" y="1661375"/>
            <a:ext cx="9720073" cy="4906850"/>
          </a:xfrm>
        </p:spPr>
        <p:txBody>
          <a:bodyPr>
            <a:normAutofit lnSpcReduction="10000"/>
          </a:bodyPr>
          <a:lstStyle/>
          <a:p>
            <a:r>
              <a:rPr lang="en-GB" sz="4000" dirty="0" smtClean="0">
                <a:latin typeface="Sassoon Primary" pitchFamily="50" charset="0"/>
              </a:rPr>
              <a:t>Meet Fred!</a:t>
            </a:r>
          </a:p>
          <a:p>
            <a:endParaRPr lang="en-GB" dirty="0">
              <a:latin typeface="Sassoon Primary" pitchFamily="50" charset="0"/>
            </a:endParaRPr>
          </a:p>
          <a:p>
            <a:endParaRPr lang="en-GB" dirty="0" smtClean="0">
              <a:latin typeface="Sassoon Primary" pitchFamily="50" charset="0"/>
            </a:endParaRPr>
          </a:p>
          <a:p>
            <a:endParaRPr lang="en-GB" dirty="0">
              <a:latin typeface="Sassoon Primary" pitchFamily="50" charset="0"/>
            </a:endParaRPr>
          </a:p>
          <a:p>
            <a:endParaRPr lang="en-GB" dirty="0" smtClean="0">
              <a:latin typeface="Sassoon Primary" pitchFamily="50" charset="0"/>
            </a:endParaRPr>
          </a:p>
          <a:p>
            <a:endParaRPr lang="en-GB" dirty="0" smtClean="0">
              <a:latin typeface="Sassoon Primary" pitchFamily="50" charset="0"/>
            </a:endParaRPr>
          </a:p>
          <a:p>
            <a:r>
              <a:rPr lang="en-GB" dirty="0" smtClean="0">
                <a:latin typeface="Sassoon Primary" pitchFamily="50" charset="0"/>
              </a:rPr>
              <a:t>Fred can only talk in sounds, such as m-a-n and helps children learn to blend and segment words so they can read and write them. If you ask a child to ‘Fred talk and read’ that would mean saying the sounds in a word, blending them together and then saying what the word is: m-a-t, mat. Children may need to Fred talk the sounds repeatedly before they can hear the word. Encourage them to do it faster if they are struggling.</a:t>
            </a:r>
            <a:endParaRPr lang="en-GB" dirty="0">
              <a:latin typeface="Sassoon Primary" pitchFamily="50" charset="0"/>
            </a:endParaRPr>
          </a:p>
        </p:txBody>
      </p:sp>
      <p:pic>
        <p:nvPicPr>
          <p:cNvPr id="4" name="Picture 3"/>
          <p:cNvPicPr>
            <a:picLocks noChangeAspect="1"/>
          </p:cNvPicPr>
          <p:nvPr/>
        </p:nvPicPr>
        <p:blipFill>
          <a:blip r:embed="rId2"/>
          <a:stretch>
            <a:fillRect/>
          </a:stretch>
        </p:blipFill>
        <p:spPr>
          <a:xfrm>
            <a:off x="4430332" y="1760413"/>
            <a:ext cx="6718558" cy="2801155"/>
          </a:xfrm>
          <a:prstGeom prst="rect">
            <a:avLst/>
          </a:prstGeom>
        </p:spPr>
      </p:pic>
    </p:spTree>
    <p:extLst>
      <p:ext uri="{BB962C8B-B14F-4D97-AF65-F5344CB8AC3E}">
        <p14:creationId xmlns:p14="http://schemas.microsoft.com/office/powerpoint/2010/main" val="3436039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193709"/>
            <a:ext cx="9720072" cy="882976"/>
          </a:xfrm>
        </p:spPr>
        <p:txBody>
          <a:bodyPr>
            <a:normAutofit fontScale="90000"/>
          </a:bodyPr>
          <a:lstStyle/>
          <a:p>
            <a:r>
              <a:rPr lang="en-GB" dirty="0" smtClean="0">
                <a:latin typeface="Sassoon Primary" pitchFamily="50" charset="0"/>
              </a:rPr>
              <a:t>Red words and green words</a:t>
            </a:r>
            <a:endParaRPr lang="en-GB" dirty="0">
              <a:latin typeface="Sassoon Primary" pitchFamily="50" charset="0"/>
            </a:endParaRPr>
          </a:p>
        </p:txBody>
      </p:sp>
      <p:sp>
        <p:nvSpPr>
          <p:cNvPr id="3" name="Content Placeholder 2"/>
          <p:cNvSpPr>
            <a:spLocks noGrp="1"/>
          </p:cNvSpPr>
          <p:nvPr>
            <p:ph idx="1"/>
          </p:nvPr>
        </p:nvSpPr>
        <p:spPr>
          <a:xfrm>
            <a:off x="1024128" y="927279"/>
            <a:ext cx="9720073" cy="5382081"/>
          </a:xfrm>
        </p:spPr>
        <p:txBody>
          <a:bodyPr>
            <a:normAutofit fontScale="92500" lnSpcReduction="10000"/>
          </a:bodyPr>
          <a:lstStyle/>
          <a:p>
            <a:r>
              <a:rPr lang="en-GB" dirty="0" smtClean="0">
                <a:latin typeface="Sassoon Primary" pitchFamily="50" charset="0"/>
              </a:rPr>
              <a:t>RWI calls ‘tricky words’ red words. These are words that cannot be sounded out  with Fred talk(these may change through your child’s English journey as sounds they have not been taught yet get taught later in the program, such as ‘e’ making the ‘</a:t>
            </a:r>
            <a:r>
              <a:rPr lang="en-GB" dirty="0" err="1" smtClean="0">
                <a:latin typeface="Sassoon Primary" pitchFamily="50" charset="0"/>
              </a:rPr>
              <a:t>ee</a:t>
            </a:r>
            <a:r>
              <a:rPr lang="en-GB" dirty="0" smtClean="0">
                <a:latin typeface="Sassoon Primary" pitchFamily="50" charset="0"/>
              </a:rPr>
              <a:t>’ sound. So he is a red word until children have learnt ‘e’). Said is always a red word. Other examples in children’s early learning are </a:t>
            </a:r>
            <a:r>
              <a:rPr lang="en-GB" dirty="0" smtClean="0">
                <a:latin typeface="Sassoon Primary" pitchFamily="50" charset="0"/>
              </a:rPr>
              <a:t>‘the’ and ‘of’, </a:t>
            </a:r>
            <a:endParaRPr lang="en-GB" dirty="0" smtClean="0">
              <a:latin typeface="Sassoon Primary" pitchFamily="50" charset="0"/>
            </a:endParaRPr>
          </a:p>
          <a:p>
            <a:endParaRPr lang="en-GB" dirty="0" smtClean="0">
              <a:latin typeface="Sassoon Primary" pitchFamily="50" charset="0"/>
            </a:endParaRPr>
          </a:p>
          <a:p>
            <a:endParaRPr lang="en-GB" dirty="0">
              <a:latin typeface="Sassoon Primary" pitchFamily="50" charset="0"/>
            </a:endParaRPr>
          </a:p>
          <a:p>
            <a:endParaRPr lang="en-GB" dirty="0">
              <a:latin typeface="Sassoon Primary" pitchFamily="50" charset="0"/>
            </a:endParaRPr>
          </a:p>
          <a:p>
            <a:r>
              <a:rPr lang="en-GB" dirty="0" smtClean="0">
                <a:latin typeface="Sassoon Primary" pitchFamily="50" charset="0"/>
              </a:rPr>
              <a:t>Green words are those that can be sounded out using phonics. Children will only be expected to read green words with sounds they have been taught. As children are learning to read words with a new sound, word cards have dots and dashes to show if they are a single letter grapheme or a digraph. RWI calls digraphs special friends, 2 letters making 1 sound. </a:t>
            </a:r>
          </a:p>
          <a:p>
            <a:endParaRPr lang="en-GB" dirty="0">
              <a:latin typeface="Sassoon Primary" pitchFamily="50" charset="0"/>
            </a:endParaRPr>
          </a:p>
          <a:p>
            <a:endParaRPr lang="en-GB" dirty="0" smtClean="0">
              <a:latin typeface="Sassoon Primary" pitchFamily="50" charset="0"/>
            </a:endParaRPr>
          </a:p>
          <a:p>
            <a:r>
              <a:rPr lang="en-GB" dirty="0" smtClean="0">
                <a:latin typeface="Sassoon Primary" pitchFamily="50" charset="0"/>
              </a:rPr>
              <a:t>As children become more confident, the dots and dashes are taken away. </a:t>
            </a:r>
            <a:endParaRPr lang="en-GB" dirty="0">
              <a:latin typeface="Sassoon Primary" pitchFamily="50" charset="0"/>
            </a:endParaRPr>
          </a:p>
          <a:p>
            <a:endParaRPr lang="en-GB" dirty="0" smtClean="0"/>
          </a:p>
          <a:p>
            <a:endParaRPr lang="en-GB" dirty="0"/>
          </a:p>
          <a:p>
            <a:endParaRPr lang="en-GB" dirty="0" smtClean="0"/>
          </a:p>
          <a:p>
            <a:endParaRPr lang="en-GB" dirty="0"/>
          </a:p>
        </p:txBody>
      </p:sp>
      <p:pic>
        <p:nvPicPr>
          <p:cNvPr id="4" name="Picture 3"/>
          <p:cNvPicPr>
            <a:picLocks noChangeAspect="1"/>
          </p:cNvPicPr>
          <p:nvPr/>
        </p:nvPicPr>
        <p:blipFill>
          <a:blip r:embed="rId2"/>
          <a:stretch>
            <a:fillRect/>
          </a:stretch>
        </p:blipFill>
        <p:spPr>
          <a:xfrm>
            <a:off x="4604884" y="2228045"/>
            <a:ext cx="2450258" cy="1145575"/>
          </a:xfrm>
          <a:prstGeom prst="rect">
            <a:avLst/>
          </a:prstGeom>
        </p:spPr>
      </p:pic>
      <p:pic>
        <p:nvPicPr>
          <p:cNvPr id="5" name="Picture 4"/>
          <p:cNvPicPr>
            <a:picLocks noChangeAspect="1"/>
          </p:cNvPicPr>
          <p:nvPr/>
        </p:nvPicPr>
        <p:blipFill>
          <a:blip r:embed="rId3"/>
          <a:stretch>
            <a:fillRect/>
          </a:stretch>
        </p:blipFill>
        <p:spPr>
          <a:xfrm>
            <a:off x="2406506" y="4829578"/>
            <a:ext cx="1328368" cy="850156"/>
          </a:xfrm>
          <a:prstGeom prst="rect">
            <a:avLst/>
          </a:prstGeom>
        </p:spPr>
      </p:pic>
      <p:pic>
        <p:nvPicPr>
          <p:cNvPr id="6" name="Picture 5"/>
          <p:cNvPicPr>
            <a:picLocks noChangeAspect="1"/>
          </p:cNvPicPr>
          <p:nvPr/>
        </p:nvPicPr>
        <p:blipFill>
          <a:blip r:embed="rId4"/>
          <a:stretch>
            <a:fillRect/>
          </a:stretch>
        </p:blipFill>
        <p:spPr>
          <a:xfrm>
            <a:off x="5950039" y="4789050"/>
            <a:ext cx="1289498" cy="890684"/>
          </a:xfrm>
          <a:prstGeom prst="rect">
            <a:avLst/>
          </a:prstGeom>
        </p:spPr>
      </p:pic>
    </p:spTree>
    <p:extLst>
      <p:ext uri="{BB962C8B-B14F-4D97-AF65-F5344CB8AC3E}">
        <p14:creationId xmlns:p14="http://schemas.microsoft.com/office/powerpoint/2010/main" val="18216980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assoon Primary" pitchFamily="50" charset="0"/>
              </a:rPr>
              <a:t>Fred in your Head</a:t>
            </a:r>
            <a:endParaRPr lang="en-GB" dirty="0">
              <a:latin typeface="Sassoon Primary" pitchFamily="50" charset="0"/>
            </a:endParaRPr>
          </a:p>
        </p:txBody>
      </p:sp>
      <p:sp>
        <p:nvSpPr>
          <p:cNvPr id="3" name="Content Placeholder 2"/>
          <p:cNvSpPr>
            <a:spLocks noGrp="1"/>
          </p:cNvSpPr>
          <p:nvPr>
            <p:ph idx="1"/>
          </p:nvPr>
        </p:nvSpPr>
        <p:spPr/>
        <p:txBody>
          <a:bodyPr/>
          <a:lstStyle/>
          <a:p>
            <a:r>
              <a:rPr lang="en-GB" dirty="0" smtClean="0">
                <a:latin typeface="Sassoon Primary" pitchFamily="50" charset="0"/>
              </a:rPr>
              <a:t>As children become more familiar with recognising sounds and </a:t>
            </a:r>
            <a:r>
              <a:rPr lang="en-GB" dirty="0">
                <a:latin typeface="Sassoon Primary" pitchFamily="50" charset="0"/>
              </a:rPr>
              <a:t>F</a:t>
            </a:r>
            <a:r>
              <a:rPr lang="en-GB" dirty="0" smtClean="0">
                <a:latin typeface="Sassoon Primary" pitchFamily="50" charset="0"/>
              </a:rPr>
              <a:t>red talking them out loud, they are encouraged to internalise this process in ‘Fred in your Head’. This is where children say the sounds in their head and then only say the complete word aloud. The transition to this stage requires some encouragement and whispering or mouthing the sounds silently can really help your child take this step to becoming a more fluent reader. </a:t>
            </a:r>
            <a:endParaRPr lang="en-GB" dirty="0">
              <a:latin typeface="Sassoon Primary" pitchFamily="50" charset="0"/>
            </a:endParaRPr>
          </a:p>
        </p:txBody>
      </p:sp>
    </p:spTree>
    <p:extLst>
      <p:ext uri="{BB962C8B-B14F-4D97-AF65-F5344CB8AC3E}">
        <p14:creationId xmlns:p14="http://schemas.microsoft.com/office/powerpoint/2010/main" val="35046762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754187"/>
          </a:xfrm>
        </p:spPr>
        <p:txBody>
          <a:bodyPr/>
          <a:lstStyle/>
          <a:p>
            <a:r>
              <a:rPr lang="en-GB" dirty="0" smtClean="0">
                <a:latin typeface="Sassoon Primary" pitchFamily="50" charset="0"/>
              </a:rPr>
              <a:t>Fred Fingers</a:t>
            </a:r>
            <a:endParaRPr lang="en-GB" dirty="0">
              <a:latin typeface="Sassoon Primary" pitchFamily="50" charset="0"/>
            </a:endParaRPr>
          </a:p>
        </p:txBody>
      </p:sp>
      <p:sp>
        <p:nvSpPr>
          <p:cNvPr id="3" name="Content Placeholder 2"/>
          <p:cNvSpPr>
            <a:spLocks noGrp="1"/>
          </p:cNvSpPr>
          <p:nvPr>
            <p:ph idx="1"/>
          </p:nvPr>
        </p:nvSpPr>
        <p:spPr>
          <a:xfrm>
            <a:off x="1024128" y="1339403"/>
            <a:ext cx="9720073" cy="4969957"/>
          </a:xfrm>
        </p:spPr>
        <p:txBody>
          <a:bodyPr/>
          <a:lstStyle/>
          <a:p>
            <a:r>
              <a:rPr lang="en-GB" dirty="0" smtClean="0">
                <a:latin typeface="Sassoon Primary" pitchFamily="50" charset="0"/>
              </a:rPr>
              <a:t>Children are taught to segment words for spelling by putting a sound on each finger. At the early stages, we tell children how many fingers and therefore sounds they need, and later children count the sounds and fingers themselves. </a:t>
            </a:r>
          </a:p>
          <a:p>
            <a:r>
              <a:rPr lang="en-GB" dirty="0" smtClean="0">
                <a:latin typeface="Sassoon Primary" pitchFamily="50" charset="0"/>
              </a:rPr>
              <a:t>They hold the fingers up on their non-dominant hand, with their palm facing them.</a:t>
            </a:r>
            <a:endParaRPr lang="en-GB" dirty="0">
              <a:latin typeface="Sassoon Primary" pitchFamily="50" charset="0"/>
            </a:endParaRPr>
          </a:p>
          <a:p>
            <a:r>
              <a:rPr lang="en-GB" dirty="0" smtClean="0">
                <a:latin typeface="Sassoon Primary" pitchFamily="50" charset="0"/>
              </a:rPr>
              <a:t>Children say the word, then pinch the sounds of their non-dominant hand with their writing hand, left to right, and then write down the word.  </a:t>
            </a:r>
            <a:endParaRPr lang="en-GB" dirty="0">
              <a:latin typeface="Sassoon Primary" pitchFamily="50" charset="0"/>
            </a:endParaRPr>
          </a:p>
        </p:txBody>
      </p:sp>
      <p:pic>
        <p:nvPicPr>
          <p:cNvPr id="4" name="Picture 3"/>
          <p:cNvPicPr>
            <a:picLocks noChangeAspect="1"/>
          </p:cNvPicPr>
          <p:nvPr/>
        </p:nvPicPr>
        <p:blipFill>
          <a:blip r:embed="rId2"/>
          <a:stretch>
            <a:fillRect/>
          </a:stretch>
        </p:blipFill>
        <p:spPr>
          <a:xfrm>
            <a:off x="4739425" y="4167661"/>
            <a:ext cx="1609858" cy="2520485"/>
          </a:xfrm>
          <a:prstGeom prst="rect">
            <a:avLst/>
          </a:prstGeom>
        </p:spPr>
      </p:pic>
    </p:spTree>
    <p:extLst>
      <p:ext uri="{BB962C8B-B14F-4D97-AF65-F5344CB8AC3E}">
        <p14:creationId xmlns:p14="http://schemas.microsoft.com/office/powerpoint/2010/main" val="36181535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5339" y="379154"/>
            <a:ext cx="10450948" cy="934491"/>
          </a:xfrm>
        </p:spPr>
        <p:txBody>
          <a:bodyPr>
            <a:noAutofit/>
          </a:bodyPr>
          <a:lstStyle/>
          <a:p>
            <a:r>
              <a:rPr lang="en-GB" sz="3600" dirty="0" smtClean="0">
                <a:latin typeface="Sassoon Primary" pitchFamily="50" charset="0"/>
              </a:rPr>
              <a:t>SO, What do we do with our phonics now then?</a:t>
            </a:r>
            <a:endParaRPr lang="en-GB" sz="3600" dirty="0">
              <a:latin typeface="Sassoon Primary" pitchFamily="50" charset="0"/>
            </a:endParaRPr>
          </a:p>
        </p:txBody>
      </p:sp>
      <p:sp>
        <p:nvSpPr>
          <p:cNvPr id="3" name="Content Placeholder 2"/>
          <p:cNvSpPr>
            <a:spLocks noGrp="1"/>
          </p:cNvSpPr>
          <p:nvPr>
            <p:ph idx="1"/>
          </p:nvPr>
        </p:nvSpPr>
        <p:spPr>
          <a:xfrm>
            <a:off x="1024128" y="1313645"/>
            <a:ext cx="9720073" cy="4995715"/>
          </a:xfrm>
        </p:spPr>
        <p:txBody>
          <a:bodyPr>
            <a:normAutofit fontScale="92500" lnSpcReduction="10000"/>
          </a:bodyPr>
          <a:lstStyle/>
          <a:p>
            <a:r>
              <a:rPr lang="en-GB" dirty="0" smtClean="0">
                <a:latin typeface="Sassoon Primary" pitchFamily="50" charset="0"/>
              </a:rPr>
              <a:t>As children learn sounds and how to blend and segment them, they will read books closely matched to their developing skills. They will bring home corresponding Book Bag Books to match the book being read in school. </a:t>
            </a:r>
          </a:p>
          <a:p>
            <a:endParaRPr lang="en-GB" dirty="0" smtClean="0">
              <a:latin typeface="Sassoon Primary" pitchFamily="50" charset="0"/>
            </a:endParaRPr>
          </a:p>
          <a:p>
            <a:r>
              <a:rPr lang="en-GB" dirty="0" smtClean="0">
                <a:latin typeface="Sassoon Primary" pitchFamily="50" charset="0"/>
              </a:rPr>
              <a:t>Children </a:t>
            </a:r>
            <a:r>
              <a:rPr lang="en-GB" dirty="0">
                <a:latin typeface="Sassoon Primary" pitchFamily="50" charset="0"/>
              </a:rPr>
              <a:t>will have termly assessments to monitor their progress and group them appropriately. </a:t>
            </a:r>
          </a:p>
          <a:p>
            <a:endParaRPr lang="en-GB" dirty="0" smtClean="0">
              <a:latin typeface="Sassoon Primary" pitchFamily="50" charset="0"/>
            </a:endParaRPr>
          </a:p>
          <a:p>
            <a:r>
              <a:rPr lang="en-GB" dirty="0" smtClean="0">
                <a:latin typeface="Sassoon Primary" pitchFamily="50" charset="0"/>
              </a:rPr>
              <a:t>There </a:t>
            </a:r>
            <a:r>
              <a:rPr lang="en-GB" dirty="0">
                <a:latin typeface="Sassoon Primary" pitchFamily="50" charset="0"/>
              </a:rPr>
              <a:t>are 8 levels of book; Red Ditties, Green, Purple, Pink, Orange, Yellow, </a:t>
            </a:r>
            <a:r>
              <a:rPr lang="en-GB" dirty="0" smtClean="0">
                <a:latin typeface="Sassoon Primary" pitchFamily="50" charset="0"/>
              </a:rPr>
              <a:t>Blue and Grey. Children read the books several times to build accuracy, fluency and a story teller voice. </a:t>
            </a:r>
            <a:endParaRPr lang="en-GB" dirty="0">
              <a:latin typeface="Sassoon Primary" pitchFamily="50" charset="0"/>
            </a:endParaRPr>
          </a:p>
          <a:p>
            <a:endParaRPr lang="en-GB" dirty="0" smtClean="0">
              <a:latin typeface="Sassoon Primary" pitchFamily="50" charset="0"/>
            </a:endParaRPr>
          </a:p>
          <a:p>
            <a:r>
              <a:rPr lang="en-GB" dirty="0" smtClean="0">
                <a:latin typeface="Sassoon Primary" pitchFamily="50" charset="0"/>
              </a:rPr>
              <a:t>There are 8 levels of ‘Get Writing’ books linked to the story books, which children complete as they work through their reading books. These build their spelling, grammar and punctuation skills. </a:t>
            </a:r>
          </a:p>
          <a:p>
            <a:endParaRPr lang="en-GB" dirty="0">
              <a:latin typeface="Sassoon Primary" pitchFamily="50" charset="0"/>
            </a:endParaRPr>
          </a:p>
        </p:txBody>
      </p:sp>
    </p:spTree>
    <p:extLst>
      <p:ext uri="{BB962C8B-B14F-4D97-AF65-F5344CB8AC3E}">
        <p14:creationId xmlns:p14="http://schemas.microsoft.com/office/powerpoint/2010/main" val="41568138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844339"/>
          </a:xfrm>
        </p:spPr>
        <p:txBody>
          <a:bodyPr/>
          <a:lstStyle/>
          <a:p>
            <a:r>
              <a:rPr lang="en-GB" dirty="0" smtClean="0">
                <a:latin typeface="Sassoon Primary" pitchFamily="50" charset="0"/>
              </a:rPr>
              <a:t>Reading at home</a:t>
            </a:r>
            <a:endParaRPr lang="en-GB" dirty="0">
              <a:latin typeface="Sassoon Primary" pitchFamily="50" charset="0"/>
            </a:endParaRPr>
          </a:p>
        </p:txBody>
      </p:sp>
      <p:sp>
        <p:nvSpPr>
          <p:cNvPr id="3" name="Content Placeholder 2"/>
          <p:cNvSpPr>
            <a:spLocks noGrp="1"/>
          </p:cNvSpPr>
          <p:nvPr>
            <p:ph idx="1"/>
          </p:nvPr>
        </p:nvSpPr>
        <p:spPr>
          <a:xfrm>
            <a:off x="1024128" y="1429555"/>
            <a:ext cx="9720073" cy="2936383"/>
          </a:xfrm>
        </p:spPr>
        <p:txBody>
          <a:bodyPr>
            <a:normAutofit lnSpcReduction="10000"/>
          </a:bodyPr>
          <a:lstStyle/>
          <a:p>
            <a:r>
              <a:rPr lang="en-GB" dirty="0" smtClean="0">
                <a:latin typeface="Sassoon Primary" pitchFamily="50" charset="0"/>
              </a:rPr>
              <a:t>We are delighted to have purchased ‘Book Bag’ books for children to bring home to read with you. These are books which rely on phonics alone to decode the words. </a:t>
            </a:r>
          </a:p>
          <a:p>
            <a:r>
              <a:rPr lang="en-GB" dirty="0" smtClean="0">
                <a:latin typeface="Sassoon Primary" pitchFamily="50" charset="0"/>
              </a:rPr>
              <a:t>RWI has cleverly designed a range of books to link to the book children are currently reading in school. </a:t>
            </a:r>
          </a:p>
          <a:p>
            <a:r>
              <a:rPr lang="en-GB" dirty="0" smtClean="0">
                <a:latin typeface="Sassoon Primary" pitchFamily="50" charset="0"/>
              </a:rPr>
              <a:t>Children will also be reading other books at home concurrently. These will be Oxford Reading Tree books mostly to begin with. This will allow children to develop a range of reading strategies as they become confident readers. Please see the previous reading handout. </a:t>
            </a:r>
            <a:endParaRPr lang="en-GB" dirty="0">
              <a:latin typeface="Sassoon Primary" pitchFamily="50" charset="0"/>
            </a:endParaRPr>
          </a:p>
        </p:txBody>
      </p:sp>
      <p:pic>
        <p:nvPicPr>
          <p:cNvPr id="4" name="Picture 3"/>
          <p:cNvPicPr>
            <a:picLocks noChangeAspect="1"/>
          </p:cNvPicPr>
          <p:nvPr/>
        </p:nvPicPr>
        <p:blipFill>
          <a:blip r:embed="rId2"/>
          <a:stretch>
            <a:fillRect/>
          </a:stretch>
        </p:blipFill>
        <p:spPr>
          <a:xfrm>
            <a:off x="4084526" y="4275786"/>
            <a:ext cx="3280579" cy="2342278"/>
          </a:xfrm>
          <a:prstGeom prst="rect">
            <a:avLst/>
          </a:prstGeom>
        </p:spPr>
      </p:pic>
    </p:spTree>
    <p:extLst>
      <p:ext uri="{BB962C8B-B14F-4D97-AF65-F5344CB8AC3E}">
        <p14:creationId xmlns:p14="http://schemas.microsoft.com/office/powerpoint/2010/main" val="32961514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316305"/>
            <a:ext cx="9720072" cy="997340"/>
          </a:xfrm>
        </p:spPr>
        <p:txBody>
          <a:bodyPr/>
          <a:lstStyle/>
          <a:p>
            <a:r>
              <a:rPr lang="en-GB" dirty="0" smtClean="0">
                <a:latin typeface="Sassoon Primary" pitchFamily="50" charset="0"/>
              </a:rPr>
              <a:t>Embedded in school life</a:t>
            </a:r>
            <a:endParaRPr lang="en-GB" dirty="0">
              <a:latin typeface="Sassoon Primary" pitchFamily="50" charset="0"/>
            </a:endParaRPr>
          </a:p>
        </p:txBody>
      </p:sp>
      <p:sp>
        <p:nvSpPr>
          <p:cNvPr id="3" name="Content Placeholder 2"/>
          <p:cNvSpPr>
            <a:spLocks noGrp="1"/>
          </p:cNvSpPr>
          <p:nvPr>
            <p:ph idx="1"/>
          </p:nvPr>
        </p:nvSpPr>
        <p:spPr>
          <a:xfrm>
            <a:off x="1024128" y="1197735"/>
            <a:ext cx="9720073" cy="5111625"/>
          </a:xfrm>
        </p:spPr>
        <p:txBody>
          <a:bodyPr>
            <a:normAutofit/>
          </a:bodyPr>
          <a:lstStyle/>
          <a:p>
            <a:r>
              <a:rPr lang="en-GB" sz="2000" dirty="0" smtClean="0">
                <a:latin typeface="Sassoon Primary" pitchFamily="50" charset="0"/>
              </a:rPr>
              <a:t>Obviously, reading and writing skills are used in many ways across the curriculum. Children will be encouraged to use all their new learning and strategies across the curriculum, such as going round the dinosaur’s bottom when writing about dogs in science to remembering which is the correct grapheme for the ‘</a:t>
            </a:r>
            <a:r>
              <a:rPr lang="en-GB" sz="2000" dirty="0" err="1" smtClean="0">
                <a:latin typeface="Sassoon Primary" pitchFamily="50" charset="0"/>
              </a:rPr>
              <a:t>ai</a:t>
            </a:r>
            <a:r>
              <a:rPr lang="en-GB" sz="2000" dirty="0" smtClean="0">
                <a:latin typeface="Sassoon Primary" pitchFamily="50" charset="0"/>
              </a:rPr>
              <a:t>’ sound in shape when writing their maths reasoning about shapes. </a:t>
            </a:r>
          </a:p>
          <a:p>
            <a:r>
              <a:rPr lang="en-GB" sz="2000" dirty="0" smtClean="0">
                <a:latin typeface="Sassoon Primary" pitchFamily="50" charset="0"/>
              </a:rPr>
              <a:t>As such, the majority of teaching adults in school have had training and new resources have been purchased for each classroom, such as desk mats and speed sound charts. </a:t>
            </a:r>
          </a:p>
          <a:p>
            <a:r>
              <a:rPr lang="en-GB" sz="2000" dirty="0" smtClean="0">
                <a:latin typeface="Sassoon Primary" pitchFamily="50" charset="0"/>
              </a:rPr>
              <a:t>In EYFS, children are encouraged to write in their play, such as signs for shops, letters, creating tickets for the train or anything else that crops up!</a:t>
            </a:r>
            <a:endParaRPr lang="en-GB" sz="2000" dirty="0">
              <a:latin typeface="Sassoon Primary" pitchFamily="50" charset="0"/>
            </a:endParaRPr>
          </a:p>
        </p:txBody>
      </p:sp>
      <p:pic>
        <p:nvPicPr>
          <p:cNvPr id="4" name="Picture 3"/>
          <p:cNvPicPr>
            <a:picLocks noChangeAspect="1"/>
          </p:cNvPicPr>
          <p:nvPr/>
        </p:nvPicPr>
        <p:blipFill>
          <a:blip r:embed="rId2"/>
          <a:stretch>
            <a:fillRect/>
          </a:stretch>
        </p:blipFill>
        <p:spPr>
          <a:xfrm>
            <a:off x="3050990" y="4860787"/>
            <a:ext cx="1438275" cy="1905000"/>
          </a:xfrm>
          <a:prstGeom prst="rect">
            <a:avLst/>
          </a:prstGeom>
        </p:spPr>
      </p:pic>
      <p:pic>
        <p:nvPicPr>
          <p:cNvPr id="5" name="Picture 4"/>
          <p:cNvPicPr>
            <a:picLocks noChangeAspect="1"/>
          </p:cNvPicPr>
          <p:nvPr/>
        </p:nvPicPr>
        <p:blipFill>
          <a:blip r:embed="rId3"/>
          <a:stretch>
            <a:fillRect/>
          </a:stretch>
        </p:blipFill>
        <p:spPr>
          <a:xfrm>
            <a:off x="1024128" y="4557366"/>
            <a:ext cx="1754117" cy="2208421"/>
          </a:xfrm>
          <a:prstGeom prst="rect">
            <a:avLst/>
          </a:prstGeom>
        </p:spPr>
      </p:pic>
    </p:spTree>
    <p:extLst>
      <p:ext uri="{BB962C8B-B14F-4D97-AF65-F5344CB8AC3E}">
        <p14:creationId xmlns:p14="http://schemas.microsoft.com/office/powerpoint/2010/main" val="38231706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779945"/>
          </a:xfrm>
        </p:spPr>
        <p:txBody>
          <a:bodyPr/>
          <a:lstStyle/>
          <a:p>
            <a:r>
              <a:rPr lang="en-GB" dirty="0" smtClean="0">
                <a:latin typeface="Sassoon Primary" pitchFamily="50" charset="0"/>
              </a:rPr>
              <a:t>Logistics</a:t>
            </a:r>
            <a:endParaRPr lang="en-GB" dirty="0">
              <a:latin typeface="Sassoon Primary" pitchFamily="50" charset="0"/>
            </a:endParaRPr>
          </a:p>
        </p:txBody>
      </p:sp>
      <p:sp>
        <p:nvSpPr>
          <p:cNvPr id="3" name="Content Placeholder 2"/>
          <p:cNvSpPr>
            <a:spLocks noGrp="1"/>
          </p:cNvSpPr>
          <p:nvPr>
            <p:ph idx="1"/>
          </p:nvPr>
        </p:nvSpPr>
        <p:spPr>
          <a:xfrm>
            <a:off x="1024128" y="1365161"/>
            <a:ext cx="9720073" cy="4944199"/>
          </a:xfrm>
        </p:spPr>
        <p:txBody>
          <a:bodyPr>
            <a:normAutofit lnSpcReduction="10000"/>
          </a:bodyPr>
          <a:lstStyle/>
          <a:p>
            <a:r>
              <a:rPr lang="en-GB" dirty="0" smtClean="0">
                <a:latin typeface="Sassoon Primary" pitchFamily="50" charset="0"/>
              </a:rPr>
              <a:t>As the sound sessions, story books and Get Writing activities cover all the requirements for many KS1 spelling rules, full stops, capital letters, question marks, exclamation marks and starting to use commas and speech, these sessions will be the children on the program’s English sessions. </a:t>
            </a:r>
          </a:p>
          <a:p>
            <a:endParaRPr lang="en-GB" dirty="0" smtClean="0">
              <a:latin typeface="Sassoon Primary" pitchFamily="50" charset="0"/>
            </a:endParaRPr>
          </a:p>
          <a:p>
            <a:r>
              <a:rPr lang="en-GB" dirty="0" smtClean="0">
                <a:latin typeface="Sassoon Primary" pitchFamily="50" charset="0"/>
              </a:rPr>
              <a:t>RWI will be taught at the same time as the English national curriculum sessions in other classes so that any children </a:t>
            </a:r>
            <a:r>
              <a:rPr lang="en-GB" dirty="0">
                <a:latin typeface="Sassoon Primary" pitchFamily="50" charset="0"/>
              </a:rPr>
              <a:t>who </a:t>
            </a:r>
            <a:r>
              <a:rPr lang="en-GB" dirty="0" smtClean="0">
                <a:latin typeface="Sassoon Primary" pitchFamily="50" charset="0"/>
              </a:rPr>
              <a:t>are further </a:t>
            </a:r>
            <a:r>
              <a:rPr lang="en-GB" dirty="0">
                <a:latin typeface="Sassoon Primary" pitchFamily="50" charset="0"/>
              </a:rPr>
              <a:t>up the </a:t>
            </a:r>
            <a:r>
              <a:rPr lang="en-GB" dirty="0" smtClean="0">
                <a:latin typeface="Sassoon Primary" pitchFamily="50" charset="0"/>
              </a:rPr>
              <a:t>school, but </a:t>
            </a:r>
            <a:r>
              <a:rPr lang="en-GB" dirty="0">
                <a:latin typeface="Sassoon Primary" pitchFamily="50" charset="0"/>
              </a:rPr>
              <a:t>still </a:t>
            </a:r>
            <a:r>
              <a:rPr lang="en-GB" dirty="0" smtClean="0">
                <a:latin typeface="Sassoon Primary" pitchFamily="50" charset="0"/>
              </a:rPr>
              <a:t>need to develop their skills in RWI, will be working on their next steps for English, and not missing out on other curriculum areas. </a:t>
            </a:r>
          </a:p>
          <a:p>
            <a:endParaRPr lang="en-GB" dirty="0">
              <a:latin typeface="Sassoon Primary" pitchFamily="50" charset="0"/>
            </a:endParaRPr>
          </a:p>
          <a:p>
            <a:r>
              <a:rPr lang="en-GB" dirty="0" smtClean="0">
                <a:latin typeface="Sassoon Primary" pitchFamily="50" charset="0"/>
              </a:rPr>
              <a:t>The program is designed to be delivered by TAs and teachers. It is currently taught by Mrs Robinson and Mrs </a:t>
            </a:r>
            <a:r>
              <a:rPr lang="en-GB" dirty="0" smtClean="0">
                <a:latin typeface="Sassoon Primary" pitchFamily="50" charset="0"/>
              </a:rPr>
              <a:t>Catchpole, Mrs Eden and sometimes Mrs </a:t>
            </a:r>
            <a:r>
              <a:rPr lang="en-GB" dirty="0" err="1" smtClean="0">
                <a:latin typeface="Sassoon Primary" pitchFamily="50" charset="0"/>
              </a:rPr>
              <a:t>RIley</a:t>
            </a:r>
            <a:r>
              <a:rPr lang="en-GB" dirty="0" smtClean="0">
                <a:latin typeface="Sassoon Primary" pitchFamily="50" charset="0"/>
              </a:rPr>
              <a:t>. </a:t>
            </a:r>
            <a:endParaRPr lang="en-GB" dirty="0">
              <a:latin typeface="Sassoon Primary" pitchFamily="50" charset="0"/>
            </a:endParaRPr>
          </a:p>
        </p:txBody>
      </p:sp>
    </p:spTree>
    <p:extLst>
      <p:ext uri="{BB962C8B-B14F-4D97-AF65-F5344CB8AC3E}">
        <p14:creationId xmlns:p14="http://schemas.microsoft.com/office/powerpoint/2010/main" val="17032842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166311"/>
          </a:xfrm>
        </p:spPr>
        <p:txBody>
          <a:bodyPr/>
          <a:lstStyle/>
          <a:p>
            <a:r>
              <a:rPr lang="en-GB" dirty="0" smtClean="0">
                <a:latin typeface="Sassoon Primary" pitchFamily="50" charset="0"/>
              </a:rPr>
              <a:t>Keep up not catch up</a:t>
            </a:r>
            <a:endParaRPr lang="en-GB" dirty="0">
              <a:latin typeface="Sassoon Primary" pitchFamily="50" charset="0"/>
            </a:endParaRPr>
          </a:p>
        </p:txBody>
      </p:sp>
      <p:sp>
        <p:nvSpPr>
          <p:cNvPr id="3" name="Content Placeholder 2"/>
          <p:cNvSpPr>
            <a:spLocks noGrp="1"/>
          </p:cNvSpPr>
          <p:nvPr>
            <p:ph idx="1"/>
          </p:nvPr>
        </p:nvSpPr>
        <p:spPr>
          <a:xfrm>
            <a:off x="1024128" y="2286000"/>
            <a:ext cx="9720073" cy="2968580"/>
          </a:xfrm>
        </p:spPr>
        <p:txBody>
          <a:bodyPr/>
          <a:lstStyle/>
          <a:p>
            <a:r>
              <a:rPr lang="en-GB" dirty="0" smtClean="0">
                <a:latin typeface="Sassoon Primary" pitchFamily="50" charset="0"/>
              </a:rPr>
              <a:t>The RWI program expects children to keep up, not catch up.</a:t>
            </a:r>
          </a:p>
          <a:p>
            <a:endParaRPr lang="en-GB" dirty="0">
              <a:latin typeface="Sassoon Primary" pitchFamily="50" charset="0"/>
            </a:endParaRPr>
          </a:p>
          <a:p>
            <a:r>
              <a:rPr lang="en-GB" dirty="0" smtClean="0">
                <a:latin typeface="Sassoon Primary" pitchFamily="50" charset="0"/>
              </a:rPr>
              <a:t>This means that children will be having ‘</a:t>
            </a:r>
            <a:r>
              <a:rPr lang="en-GB" dirty="0" err="1" smtClean="0">
                <a:latin typeface="Sassoon Primary" pitchFamily="50" charset="0"/>
              </a:rPr>
              <a:t>Pinny</a:t>
            </a:r>
            <a:r>
              <a:rPr lang="en-GB" dirty="0" smtClean="0">
                <a:latin typeface="Sassoon Primary" pitchFamily="50" charset="0"/>
              </a:rPr>
              <a:t> Time’ throughout the day where any sounds, or groups of words a child is struggling with are shown to them repeatedly. It can take as many as 30 exposures to a new sound or word for a child to have it embedded. For others, it may take more.  These are short rapid events that happen quickly and do not require children to leave their play. The adult will got to the child.</a:t>
            </a:r>
            <a:endParaRPr lang="en-GB" dirty="0">
              <a:latin typeface="Sassoon Primary" pitchFamily="50" charset="0"/>
            </a:endParaRPr>
          </a:p>
        </p:txBody>
      </p:sp>
    </p:spTree>
    <p:extLst>
      <p:ext uri="{BB962C8B-B14F-4D97-AF65-F5344CB8AC3E}">
        <p14:creationId xmlns:p14="http://schemas.microsoft.com/office/powerpoint/2010/main" val="21748687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assoon Primary" pitchFamily="50" charset="0"/>
              </a:rPr>
              <a:t>At home</a:t>
            </a:r>
            <a:endParaRPr lang="en-GB" dirty="0">
              <a:latin typeface="Sassoon Primary" pitchFamily="50" charset="0"/>
            </a:endParaRPr>
          </a:p>
        </p:txBody>
      </p:sp>
      <p:sp>
        <p:nvSpPr>
          <p:cNvPr id="3" name="Content Placeholder 2"/>
          <p:cNvSpPr>
            <a:spLocks noGrp="1"/>
          </p:cNvSpPr>
          <p:nvPr>
            <p:ph idx="1"/>
          </p:nvPr>
        </p:nvSpPr>
        <p:spPr>
          <a:xfrm>
            <a:off x="1024128" y="1906073"/>
            <a:ext cx="9720073" cy="4403287"/>
          </a:xfrm>
        </p:spPr>
        <p:txBody>
          <a:bodyPr>
            <a:normAutofit fontScale="92500" lnSpcReduction="20000"/>
          </a:bodyPr>
          <a:lstStyle/>
          <a:p>
            <a:r>
              <a:rPr lang="en-GB" dirty="0" smtClean="0">
                <a:latin typeface="Sassoon Primary" pitchFamily="50" charset="0"/>
              </a:rPr>
              <a:t>Parents can support their child by reading both their RWI Book Bag book and their ORT books every day. Please record daily reads in your child’s Home School Book</a:t>
            </a:r>
            <a:r>
              <a:rPr lang="en-GB" dirty="0" smtClean="0">
                <a:latin typeface="Sassoon Primary" pitchFamily="50" charset="0"/>
              </a:rPr>
              <a:t>. This is really important evidence for us on what they struggle with/do well and how they are enjoying learning to read.</a:t>
            </a:r>
            <a:endParaRPr lang="en-GB" dirty="0" smtClean="0">
              <a:latin typeface="Sassoon Primary" pitchFamily="50" charset="0"/>
            </a:endParaRPr>
          </a:p>
          <a:p>
            <a:endParaRPr lang="en-GB" dirty="0">
              <a:latin typeface="Sassoon Primary" pitchFamily="50" charset="0"/>
            </a:endParaRPr>
          </a:p>
          <a:p>
            <a:r>
              <a:rPr lang="en-GB" dirty="0" smtClean="0">
                <a:latin typeface="Sassoon Primary" pitchFamily="50" charset="0"/>
              </a:rPr>
              <a:t>Each child will be provided with a Speed Sounds Book.</a:t>
            </a:r>
          </a:p>
          <a:p>
            <a:r>
              <a:rPr lang="en-GB" dirty="0" smtClean="0">
                <a:latin typeface="Sassoon Primary" pitchFamily="50" charset="0"/>
              </a:rPr>
              <a:t>This will show you which sound they have learnt on </a:t>
            </a:r>
          </a:p>
          <a:p>
            <a:r>
              <a:rPr lang="en-GB" dirty="0" smtClean="0">
                <a:latin typeface="Sassoon Primary" pitchFamily="50" charset="0"/>
              </a:rPr>
              <a:t>the day and give you the chance to consolidate the </a:t>
            </a:r>
          </a:p>
          <a:p>
            <a:r>
              <a:rPr lang="en-GB" dirty="0">
                <a:latin typeface="Sassoon Primary" pitchFamily="50" charset="0"/>
              </a:rPr>
              <a:t>l</a:t>
            </a:r>
            <a:r>
              <a:rPr lang="en-GB" dirty="0" smtClean="0">
                <a:latin typeface="Sassoon Primary" pitchFamily="50" charset="0"/>
              </a:rPr>
              <a:t>earning with your child. The more a child practises, </a:t>
            </a:r>
          </a:p>
          <a:p>
            <a:r>
              <a:rPr lang="en-GB" dirty="0">
                <a:latin typeface="Sassoon Primary" pitchFamily="50" charset="0"/>
              </a:rPr>
              <a:t>t</a:t>
            </a:r>
            <a:r>
              <a:rPr lang="en-GB" dirty="0" smtClean="0">
                <a:latin typeface="Sassoon Primary" pitchFamily="50" charset="0"/>
              </a:rPr>
              <a:t>he better they get. It is also very valuable to show </a:t>
            </a:r>
          </a:p>
          <a:p>
            <a:r>
              <a:rPr lang="en-GB" dirty="0" smtClean="0">
                <a:latin typeface="Sassoon Primary" pitchFamily="50" charset="0"/>
              </a:rPr>
              <a:t>your child that  you are interested in their education </a:t>
            </a:r>
          </a:p>
          <a:p>
            <a:r>
              <a:rPr lang="en-GB" dirty="0" smtClean="0">
                <a:latin typeface="Sassoon Primary" pitchFamily="50" charset="0"/>
              </a:rPr>
              <a:t>and that it matters.</a:t>
            </a:r>
          </a:p>
          <a:p>
            <a:endParaRPr lang="en-GB" dirty="0" smtClean="0">
              <a:latin typeface="Sassoon Primary" pitchFamily="50" charset="0"/>
            </a:endParaRPr>
          </a:p>
          <a:p>
            <a:endParaRPr lang="en-GB" dirty="0">
              <a:latin typeface="Sassoon Primary" pitchFamily="50" charset="0"/>
            </a:endParaRPr>
          </a:p>
        </p:txBody>
      </p:sp>
      <p:pic>
        <p:nvPicPr>
          <p:cNvPr id="4" name="Picture 3"/>
          <p:cNvPicPr>
            <a:picLocks noChangeAspect="1"/>
          </p:cNvPicPr>
          <p:nvPr/>
        </p:nvPicPr>
        <p:blipFill>
          <a:blip r:embed="rId2"/>
          <a:stretch>
            <a:fillRect/>
          </a:stretch>
        </p:blipFill>
        <p:spPr>
          <a:xfrm>
            <a:off x="8247879" y="3514861"/>
            <a:ext cx="1771884" cy="2510649"/>
          </a:xfrm>
          <a:prstGeom prst="rect">
            <a:avLst/>
          </a:prstGeom>
        </p:spPr>
      </p:pic>
      <p:pic>
        <p:nvPicPr>
          <p:cNvPr id="5" name="Picture 4"/>
          <p:cNvPicPr>
            <a:picLocks noChangeAspect="1"/>
          </p:cNvPicPr>
          <p:nvPr/>
        </p:nvPicPr>
        <p:blipFill>
          <a:blip r:embed="rId3"/>
          <a:stretch>
            <a:fillRect/>
          </a:stretch>
        </p:blipFill>
        <p:spPr>
          <a:xfrm>
            <a:off x="10161430" y="3522390"/>
            <a:ext cx="1785297" cy="2532088"/>
          </a:xfrm>
          <a:prstGeom prst="rect">
            <a:avLst/>
          </a:prstGeom>
        </p:spPr>
      </p:pic>
    </p:spTree>
    <p:extLst>
      <p:ext uri="{BB962C8B-B14F-4D97-AF65-F5344CB8AC3E}">
        <p14:creationId xmlns:p14="http://schemas.microsoft.com/office/powerpoint/2010/main" val="21127658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55959" y="2916292"/>
            <a:ext cx="9720072" cy="986007"/>
          </a:xfrm>
        </p:spPr>
        <p:txBody>
          <a:bodyPr>
            <a:normAutofit/>
          </a:bodyPr>
          <a:lstStyle/>
          <a:p>
            <a:r>
              <a:rPr lang="en-GB" dirty="0" smtClean="0">
                <a:latin typeface="Sassoon Primary" pitchFamily="50" charset="0"/>
              </a:rPr>
              <a:t>Questions?</a:t>
            </a:r>
            <a:endParaRPr lang="en-GB" dirty="0">
              <a:latin typeface="Sassoon Primary" pitchFamily="50" charset="0"/>
            </a:endParaRPr>
          </a:p>
        </p:txBody>
      </p:sp>
    </p:spTree>
    <p:extLst>
      <p:ext uri="{BB962C8B-B14F-4D97-AF65-F5344CB8AC3E}">
        <p14:creationId xmlns:p14="http://schemas.microsoft.com/office/powerpoint/2010/main" val="193036074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1A8849FF1E80C4B8D7DAB79D08DFF50" ma:contentTypeVersion="13" ma:contentTypeDescription="Create a new document." ma:contentTypeScope="" ma:versionID="7e33895557898e3b7b2a7d2de93950ac">
  <xsd:schema xmlns:xsd="http://www.w3.org/2001/XMLSchema" xmlns:xs="http://www.w3.org/2001/XMLSchema" xmlns:p="http://schemas.microsoft.com/office/2006/metadata/properties" xmlns:ns2="648b840a-79b1-4b5f-878a-43ead2b8e121" xmlns:ns3="18f71eb9-4e25-42ac-afd4-d768cfb5b06a" targetNamespace="http://schemas.microsoft.com/office/2006/metadata/properties" ma:root="true" ma:fieldsID="b096a770bb0fa648a5511f99cb2296ba" ns2:_="" ns3:_="">
    <xsd:import namespace="648b840a-79b1-4b5f-878a-43ead2b8e121"/>
    <xsd:import namespace="18f71eb9-4e25-42ac-afd4-d768cfb5b06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48b840a-79b1-4b5f-878a-43ead2b8e12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f1190f6-d7f4-45cd-867a-1cff8904c045"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f71eb9-4e25-42ac-afd4-d768cfb5b06a"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4d1b855c-879e-4459-955f-7ddb1a9aa7f4}" ma:internalName="TaxCatchAll" ma:showField="CatchAllData" ma:web="18f71eb9-4e25-42ac-afd4-d768cfb5b06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648b840a-79b1-4b5f-878a-43ead2b8e121">
      <Terms xmlns="http://schemas.microsoft.com/office/infopath/2007/PartnerControls"/>
    </lcf76f155ced4ddcb4097134ff3c332f>
    <TaxCatchAll xmlns="18f71eb9-4e25-42ac-afd4-d768cfb5b06a" xsi:nil="true"/>
  </documentManagement>
</p:properties>
</file>

<file path=customXml/itemProps1.xml><?xml version="1.0" encoding="utf-8"?>
<ds:datastoreItem xmlns:ds="http://schemas.openxmlformats.org/officeDocument/2006/customXml" ds:itemID="{AA41E694-BFDD-4448-9976-2F8A3707B997}"/>
</file>

<file path=customXml/itemProps2.xml><?xml version="1.0" encoding="utf-8"?>
<ds:datastoreItem xmlns:ds="http://schemas.openxmlformats.org/officeDocument/2006/customXml" ds:itemID="{256959C0-A788-4643-A236-FE2C2E30F48C}"/>
</file>

<file path=customXml/itemProps3.xml><?xml version="1.0" encoding="utf-8"?>
<ds:datastoreItem xmlns:ds="http://schemas.openxmlformats.org/officeDocument/2006/customXml" ds:itemID="{1DE34EBD-1652-4406-99A5-0C2BD4E65425}"/>
</file>

<file path=docProps/app.xml><?xml version="1.0" encoding="utf-8"?>
<Properties xmlns="http://schemas.openxmlformats.org/officeDocument/2006/extended-properties" xmlns:vt="http://schemas.openxmlformats.org/officeDocument/2006/docPropsVTypes">
  <Template>Integral</Template>
  <TotalTime>3839</TotalTime>
  <Words>1501</Words>
  <Application>Microsoft Office PowerPoint</Application>
  <PresentationFormat>Widescreen</PresentationFormat>
  <Paragraphs>81</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Sassoon Primary</vt:lpstr>
      <vt:lpstr>Tw Cen MT</vt:lpstr>
      <vt:lpstr>Tw Cen MT Condensed</vt:lpstr>
      <vt:lpstr>Wingdings 3</vt:lpstr>
      <vt:lpstr>Integral</vt:lpstr>
      <vt:lpstr>Read, Write Inc.  at Newton on Trent</vt:lpstr>
      <vt:lpstr>PowerPoint Presentation</vt:lpstr>
      <vt:lpstr>SO what is Read Write Inc.?</vt:lpstr>
      <vt:lpstr>PowerPoint Presentation</vt:lpstr>
      <vt:lpstr>PowerPoint Presentation</vt:lpstr>
      <vt:lpstr>Forming letters</vt:lpstr>
      <vt:lpstr>Fred talk and read</vt:lpstr>
      <vt:lpstr>Red words and green words</vt:lpstr>
      <vt:lpstr>Fred in your Head</vt:lpstr>
      <vt:lpstr>Fred Fingers</vt:lpstr>
      <vt:lpstr>SO, What do we do with our phonics now then?</vt:lpstr>
      <vt:lpstr>Reading at home</vt:lpstr>
      <vt:lpstr>Embedded in school life</vt:lpstr>
      <vt:lpstr>Logistics</vt:lpstr>
      <vt:lpstr>Keep up not catch up</vt:lpstr>
      <vt:lpstr>At home</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RWI training</dc:title>
  <dc:creator>Catherine Robinson</dc:creator>
  <cp:lastModifiedBy>Catherine Robinson</cp:lastModifiedBy>
  <cp:revision>32</cp:revision>
  <dcterms:created xsi:type="dcterms:W3CDTF">2018-11-27T18:06:07Z</dcterms:created>
  <dcterms:modified xsi:type="dcterms:W3CDTF">2021-09-24T10:05:38Z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0x010100A1A8849FF1E80C4B8D7DAB79D08DFF50</vt:lpwstr>
  </property>
</Properties>
</file>