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76" r:id="rId6"/>
    <p:sldId id="282" r:id="rId7"/>
    <p:sldId id="262" r:id="rId8"/>
    <p:sldId id="265" r:id="rId9"/>
    <p:sldId id="266" r:id="rId10"/>
    <p:sldId id="272" r:id="rId11"/>
    <p:sldId id="273" r:id="rId12"/>
    <p:sldId id="274" r:id="rId13"/>
    <p:sldId id="275" r:id="rId14"/>
    <p:sldId id="277" r:id="rId15"/>
    <p:sldId id="278" r:id="rId16"/>
    <p:sldId id="279" r:id="rId17"/>
    <p:sldId id="280" r:id="rId18"/>
    <p:sldId id="268" r:id="rId19"/>
    <p:sldId id="269" r:id="rId20"/>
    <p:sldId id="292" r:id="rId21"/>
    <p:sldId id="267" r:id="rId22"/>
    <p:sldId id="281" r:id="rId23"/>
    <p:sldId id="283" r:id="rId24"/>
    <p:sldId id="284" r:id="rId25"/>
    <p:sldId id="285" r:id="rId26"/>
    <p:sldId id="286" r:id="rId27"/>
    <p:sldId id="287" r:id="rId28"/>
    <p:sldId id="288" r:id="rId29"/>
    <p:sldId id="289" r:id="rId30"/>
    <p:sldId id="290" r:id="rId31"/>
    <p:sldId id="293" r:id="rId32"/>
    <p:sldId id="29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50ED76-9C3E-466D-80AE-2B520326AF47}" v="1334" dt="2025-11-11T20:33:36.682"/>
    <p1510:client id="{D4117E85-AFAF-4E78-8391-C81C58F5C22A}" v="1" dt="2025-11-12T11:13:57.2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snapToGrid="0">
      <p:cViewPr varScale="1">
        <p:scale>
          <a:sx n="65" d="100"/>
          <a:sy n="65" d="100"/>
        </p:scale>
        <p:origin x="91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p>
        </p:txBody>
      </p:sp>
      <p:sp>
        <p:nvSpPr>
          <p:cNvPr id="4" name="Date Placeholder 3"/>
          <p:cNvSpPr>
            <a:spLocks noGrp="1"/>
          </p:cNvSpPr>
          <p:nvPr>
            <p:ph type="dt" sz="half" idx="10"/>
          </p:nvPr>
        </p:nvSpPr>
        <p:spPr/>
        <p:txBody>
          <a:bodyPr/>
          <a:lstStyle>
            <a:lvl1pPr algn="l">
              <a:defRPr/>
            </a:lvl1pPr>
          </a:lstStyle>
          <a:p>
            <a:fld id="{0B91C43C-293F-432B-8A68-392D9FCAE0AE}"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3369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91C43C-293F-432B-8A68-392D9FCAE0AE}"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567466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B91C43C-293F-432B-8A68-392D9FCAE0AE}"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4195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91C43C-293F-432B-8A68-392D9FCAE0AE}" type="datetimeFigureOut">
              <a:rPr lang="en-GB" smtClean="0"/>
              <a:t>18/11/2025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59494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91C43C-293F-432B-8A68-392D9FCAE0AE}" type="datetimeFigureOut">
              <a:rPr lang="en-GB" smtClean="0"/>
              <a:t>18/11/2025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631044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91C43C-293F-432B-8A68-392D9FCAE0AE}" type="datetimeFigureOut">
              <a:rPr lang="en-GB" smtClean="0"/>
              <a:t>18/11/2025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24014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91C43C-293F-432B-8A68-392D9FCAE0AE}" type="datetimeFigureOut">
              <a:rPr lang="en-GB" smtClean="0"/>
              <a:t>18/11/2025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25246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18/11/2025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857228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18/11/2025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724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91C43C-293F-432B-8A68-392D9FCAE0AE}"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66700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91C43C-293F-432B-8A68-392D9FCAE0AE}" type="datetimeFigureOut">
              <a:rPr lang="en-GB" smtClean="0"/>
              <a:t>18/11/2025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6593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B91C43C-293F-432B-8A68-392D9FCAE0AE}" type="datetimeFigureOut">
              <a:rPr lang="en-GB" smtClean="0"/>
              <a:t>18/11/2025</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50B3B70-38E2-4A3B-B425-7AC8C40A70D3}"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600505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610637"/>
            <a:ext cx="7772400" cy="2047740"/>
          </a:xfrm>
        </p:spPr>
        <p:txBody>
          <a:bodyPr>
            <a:normAutofit/>
          </a:bodyPr>
          <a:lstStyle/>
          <a:p>
            <a:r>
              <a:rPr lang="en-GB">
                <a:latin typeface="Sassoon Primary" pitchFamily="50" charset="0"/>
              </a:rPr>
              <a:t>Reading canon introduction and Reading workshop KS1</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45" y="579859"/>
            <a:ext cx="8062175" cy="3513581"/>
          </a:xfrm>
          <a:prstGeom prst="rect">
            <a:avLst/>
          </a:prstGeom>
        </p:spPr>
      </p:pic>
    </p:spTree>
    <p:extLst>
      <p:ext uri="{BB962C8B-B14F-4D97-AF65-F5344CB8AC3E}">
        <p14:creationId xmlns:p14="http://schemas.microsoft.com/office/powerpoint/2010/main" val="2396709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5F48-3941-675B-A6F3-60CB619C5D12}"/>
              </a:ext>
            </a:extLst>
          </p:cNvPr>
          <p:cNvSpPr>
            <a:spLocks noGrp="1"/>
          </p:cNvSpPr>
          <p:nvPr>
            <p:ph type="title"/>
          </p:nvPr>
        </p:nvSpPr>
        <p:spPr/>
        <p:txBody>
          <a:bodyPr/>
          <a:lstStyle/>
          <a:p>
            <a:pPr algn="ctr"/>
            <a:r>
              <a:rPr lang="en-GB"/>
              <a:t>Why is Reading our Focus?</a:t>
            </a:r>
          </a:p>
        </p:txBody>
      </p:sp>
      <p:sp>
        <p:nvSpPr>
          <p:cNvPr id="3" name="Content Placeholder 2">
            <a:extLst>
              <a:ext uri="{FF2B5EF4-FFF2-40B4-BE49-F238E27FC236}">
                <a16:creationId xmlns:a16="http://schemas.microsoft.com/office/drawing/2014/main" id="{D7741A58-F5C1-0F94-D78B-7EA703A3FD98}"/>
              </a:ext>
            </a:extLst>
          </p:cNvPr>
          <p:cNvSpPr>
            <a:spLocks noGrp="1"/>
          </p:cNvSpPr>
          <p:nvPr>
            <p:ph idx="1"/>
          </p:nvPr>
        </p:nvSpPr>
        <p:spPr/>
        <p:txBody>
          <a:bodyPr>
            <a:normAutofit/>
          </a:bodyPr>
          <a:lstStyle/>
          <a:p>
            <a:r>
              <a:rPr lang="en-GB" dirty="0"/>
              <a:t>Low reading skills in adulthood currently costs the country approximately 20 billion pounds a year.</a:t>
            </a:r>
          </a:p>
          <a:p>
            <a:r>
              <a:rPr lang="en-GB" dirty="0"/>
              <a:t>Key contributor to poverty and intergenerational cycle of poverty.</a:t>
            </a:r>
          </a:p>
          <a:p>
            <a:r>
              <a:rPr lang="en-GB" dirty="0"/>
              <a:t>Earn 60% than those with basic literacy.</a:t>
            </a:r>
          </a:p>
          <a:p>
            <a:r>
              <a:rPr lang="en-GB" dirty="0"/>
              <a:t>Less likely to access health, housing and social care support which lead to poorer health outcomes.</a:t>
            </a:r>
          </a:p>
          <a:p>
            <a:r>
              <a:rPr lang="en-GB" dirty="0"/>
              <a:t>Higher chance of divorce, health issues, incarceration, homelessness and unemployment.</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175468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810B2-6494-5FA8-FF5F-E0BF08FFB5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D865CF-1442-875E-AB02-3EDBF6B42D28}"/>
              </a:ext>
            </a:extLst>
          </p:cNvPr>
          <p:cNvSpPr>
            <a:spLocks noGrp="1"/>
          </p:cNvSpPr>
          <p:nvPr>
            <p:ph type="title"/>
          </p:nvPr>
        </p:nvSpPr>
        <p:spPr/>
        <p:txBody>
          <a:bodyPr/>
          <a:lstStyle/>
          <a:p>
            <a:pPr algn="ctr"/>
            <a:r>
              <a:rPr lang="en-GB"/>
              <a:t>Why is Reading our Focus?</a:t>
            </a:r>
          </a:p>
        </p:txBody>
      </p:sp>
      <p:sp>
        <p:nvSpPr>
          <p:cNvPr id="3" name="Content Placeholder 2">
            <a:extLst>
              <a:ext uri="{FF2B5EF4-FFF2-40B4-BE49-F238E27FC236}">
                <a16:creationId xmlns:a16="http://schemas.microsoft.com/office/drawing/2014/main" id="{1C5818D8-E351-76AA-83F5-9F6A085B6367}"/>
              </a:ext>
            </a:extLst>
          </p:cNvPr>
          <p:cNvSpPr>
            <a:spLocks noGrp="1"/>
          </p:cNvSpPr>
          <p:nvPr>
            <p:ph idx="1"/>
          </p:nvPr>
        </p:nvSpPr>
        <p:spPr/>
        <p:txBody>
          <a:bodyPr>
            <a:normAutofit/>
          </a:bodyPr>
          <a:lstStyle/>
          <a:p>
            <a:r>
              <a:rPr lang="en-GB" dirty="0"/>
              <a:t>There should a distinctive shift from the age of around eight to learning to read to reading to learn. </a:t>
            </a:r>
          </a:p>
          <a:p>
            <a:pPr marL="0" indent="0">
              <a:buNone/>
            </a:pPr>
            <a:r>
              <a:rPr lang="en-GB" dirty="0"/>
              <a:t>To access the secondary curriculum and finish school, you have to reach at least a reading age of 13. If you do not, you are more likely to not complete Secondary Education.  80% of children who ‘drop out’ of education are poor readers.</a:t>
            </a:r>
          </a:p>
          <a:p>
            <a:r>
              <a:rPr lang="en-GB" dirty="0"/>
              <a:t>Poor readers are 60% more likely to underachieve in all subjects including maths. </a:t>
            </a:r>
          </a:p>
          <a:p>
            <a:r>
              <a:rPr lang="en-GB" dirty="0"/>
              <a:t>The best readers read the most and those that read the most make more progress than their peers in almost all cases. </a:t>
            </a:r>
          </a:p>
          <a:p>
            <a:r>
              <a:rPr lang="en-GB" dirty="0"/>
              <a:t>Those children that read every day at home make 6 months more progress than those that don’t.</a:t>
            </a:r>
          </a:p>
        </p:txBody>
      </p:sp>
    </p:spTree>
    <p:extLst>
      <p:ext uri="{BB962C8B-B14F-4D97-AF65-F5344CB8AC3E}">
        <p14:creationId xmlns:p14="http://schemas.microsoft.com/office/powerpoint/2010/main" val="1240937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200395"/>
            <a:ext cx="9720072" cy="1499616"/>
          </a:xfrm>
        </p:spPr>
        <p:txBody>
          <a:bodyPr>
            <a:normAutofit/>
          </a:bodyPr>
          <a:lstStyle/>
          <a:p>
            <a:r>
              <a:rPr lang="en-GB" sz="4800">
                <a:latin typeface="Sassoon Primary" pitchFamily="50" charset="0"/>
              </a:rPr>
              <a:t>Phonics</a:t>
            </a:r>
          </a:p>
        </p:txBody>
      </p:sp>
      <p:sp>
        <p:nvSpPr>
          <p:cNvPr id="3" name="Content Placeholder 2"/>
          <p:cNvSpPr>
            <a:spLocks noGrp="1"/>
          </p:cNvSpPr>
          <p:nvPr>
            <p:ph idx="1"/>
          </p:nvPr>
        </p:nvSpPr>
        <p:spPr>
          <a:xfrm>
            <a:off x="1024128" y="1429555"/>
            <a:ext cx="9720073" cy="5138670"/>
          </a:xfrm>
        </p:spPr>
        <p:txBody>
          <a:bodyPr>
            <a:normAutofit/>
          </a:bodyPr>
          <a:lstStyle/>
          <a:p>
            <a:r>
              <a:rPr lang="en-GB" dirty="0">
                <a:latin typeface="Sassoon Primary" pitchFamily="50" charset="0"/>
              </a:rPr>
              <a:t>Since Jim Rose conducted a review of early reading in 2005, and reported that phonics is the most consistently successful approach to teach reading, phonics has been used as the main way to teach children to read in English schools. </a:t>
            </a:r>
          </a:p>
          <a:p>
            <a:r>
              <a:rPr lang="en-GB" dirty="0">
                <a:latin typeface="Sassoon Primary" pitchFamily="50" charset="0"/>
              </a:rPr>
              <a:t>Synthetic phonics is where children learn the letter sounds as building blocks to reading and writing words.</a:t>
            </a:r>
          </a:p>
          <a:p>
            <a:r>
              <a:rPr lang="en-GB" dirty="0">
                <a:latin typeface="Sassoon Primary" pitchFamily="50" charset="0"/>
              </a:rPr>
              <a:t>At Newton we use Read Write Inc. as the scheme to teach synthetic phonics. </a:t>
            </a:r>
          </a:p>
          <a:p>
            <a:r>
              <a:rPr lang="en-GB" dirty="0">
                <a:latin typeface="Sassoon Primary" pitchFamily="50" charset="0"/>
              </a:rPr>
              <a:t>Much of its success comes from the consistent approach the programme uses and the way in which it makes such strong links between what children are reading and what they are writing. </a:t>
            </a:r>
          </a:p>
          <a:p>
            <a:r>
              <a:rPr lang="en-GB" dirty="0">
                <a:latin typeface="Sassoon Primary" pitchFamily="50" charset="0"/>
              </a:rPr>
              <a:t>RWI sessions are positive, inclusive and foster lots of confidence in children. </a:t>
            </a:r>
          </a:p>
          <a:p>
            <a:r>
              <a:rPr lang="en-GB" dirty="0">
                <a:latin typeface="Sassoon Primary" pitchFamily="50" charset="0"/>
              </a:rPr>
              <a:t>It gives the children all the skills required for Reception and Year 1, and even exceeds the national curriculum requirements in some areas. </a:t>
            </a:r>
          </a:p>
        </p:txBody>
      </p:sp>
    </p:spTree>
    <p:extLst>
      <p:ext uri="{BB962C8B-B14F-4D97-AF65-F5344CB8AC3E}">
        <p14:creationId xmlns:p14="http://schemas.microsoft.com/office/powerpoint/2010/main" val="24172892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 Primary" pitchFamily="50" charset="0"/>
              </a:rPr>
              <a:t>Fred talk and read</a:t>
            </a:r>
          </a:p>
        </p:txBody>
      </p:sp>
      <p:sp>
        <p:nvSpPr>
          <p:cNvPr id="3" name="Content Placeholder 2"/>
          <p:cNvSpPr>
            <a:spLocks noGrp="1"/>
          </p:cNvSpPr>
          <p:nvPr>
            <p:ph idx="1"/>
          </p:nvPr>
        </p:nvSpPr>
        <p:spPr>
          <a:xfrm>
            <a:off x="1024128" y="1661375"/>
            <a:ext cx="9720073" cy="4906850"/>
          </a:xfrm>
        </p:spPr>
        <p:txBody>
          <a:bodyPr>
            <a:normAutofit lnSpcReduction="10000"/>
          </a:bodyPr>
          <a:lstStyle/>
          <a:p>
            <a:r>
              <a:rPr lang="en-GB" sz="4000">
                <a:latin typeface="Sassoon Primary" pitchFamily="50" charset="0"/>
              </a:rPr>
              <a:t>Meet Fred!</a:t>
            </a:r>
          </a:p>
          <a:p>
            <a:endParaRPr lang="en-GB">
              <a:latin typeface="Sassoon Primary" pitchFamily="50" charset="0"/>
            </a:endParaRPr>
          </a:p>
          <a:p>
            <a:endParaRPr lang="en-GB">
              <a:latin typeface="Sassoon Primary" pitchFamily="50" charset="0"/>
            </a:endParaRPr>
          </a:p>
          <a:p>
            <a:endParaRPr lang="en-GB">
              <a:latin typeface="Sassoon Primary" pitchFamily="50" charset="0"/>
            </a:endParaRPr>
          </a:p>
          <a:p>
            <a:endParaRPr lang="en-GB">
              <a:latin typeface="Sassoon Primary" pitchFamily="50" charset="0"/>
            </a:endParaRPr>
          </a:p>
          <a:p>
            <a:endParaRPr lang="en-GB">
              <a:latin typeface="Sassoon Primary" pitchFamily="50" charset="0"/>
            </a:endParaRPr>
          </a:p>
          <a:p>
            <a:r>
              <a:rPr lang="en-GB">
                <a:latin typeface="Sassoon Primary" pitchFamily="50" charset="0"/>
              </a:rPr>
              <a:t>Fred can only talk in sounds, such as m-a-n and helps children learn to blend and segment words so they can read and write them. If you ask a child to ‘Fred talk and read’ that would mean saying the sounds in a word, blending them together and then saying what the word is: m-a-t, mat. Children may need to Fred talk the sounds repeatedly before they can hear the word. Encourage them to do it faster if they are struggling.</a:t>
            </a:r>
          </a:p>
        </p:txBody>
      </p:sp>
      <p:pic>
        <p:nvPicPr>
          <p:cNvPr id="4" name="Picture 3"/>
          <p:cNvPicPr>
            <a:picLocks noChangeAspect="1"/>
          </p:cNvPicPr>
          <p:nvPr/>
        </p:nvPicPr>
        <p:blipFill>
          <a:blip r:embed="rId2"/>
          <a:stretch>
            <a:fillRect/>
          </a:stretch>
        </p:blipFill>
        <p:spPr>
          <a:xfrm>
            <a:off x="4430332" y="1760413"/>
            <a:ext cx="6718558" cy="2801155"/>
          </a:xfrm>
          <a:prstGeom prst="rect">
            <a:avLst/>
          </a:prstGeom>
        </p:spPr>
      </p:pic>
    </p:spTree>
    <p:extLst>
      <p:ext uri="{BB962C8B-B14F-4D97-AF65-F5344CB8AC3E}">
        <p14:creationId xmlns:p14="http://schemas.microsoft.com/office/powerpoint/2010/main" val="343603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193709"/>
            <a:ext cx="9720072" cy="882976"/>
          </a:xfrm>
        </p:spPr>
        <p:txBody>
          <a:bodyPr>
            <a:normAutofit/>
          </a:bodyPr>
          <a:lstStyle/>
          <a:p>
            <a:r>
              <a:rPr lang="en-GB">
                <a:latin typeface="Sassoon Primary" pitchFamily="50" charset="0"/>
              </a:rPr>
              <a:t>Red words and green words</a:t>
            </a:r>
          </a:p>
        </p:txBody>
      </p:sp>
      <p:sp>
        <p:nvSpPr>
          <p:cNvPr id="3" name="Content Placeholder 2"/>
          <p:cNvSpPr>
            <a:spLocks noGrp="1"/>
          </p:cNvSpPr>
          <p:nvPr>
            <p:ph idx="1"/>
          </p:nvPr>
        </p:nvSpPr>
        <p:spPr>
          <a:xfrm>
            <a:off x="1024128" y="927279"/>
            <a:ext cx="9720073" cy="5382081"/>
          </a:xfrm>
        </p:spPr>
        <p:txBody>
          <a:bodyPr>
            <a:normAutofit fontScale="92500" lnSpcReduction="10000"/>
          </a:bodyPr>
          <a:lstStyle/>
          <a:p>
            <a:r>
              <a:rPr lang="en-GB" dirty="0">
                <a:latin typeface="Sassoon Primary" pitchFamily="50" charset="0"/>
              </a:rPr>
              <a:t>RWI calls ‘tricky words’ red words. These are words that cannot be sounded out  with Fred talk(these may change through your child’s English journey as sounds they have not been taught yet get taught later in the program, such as ‘e’ making the ‘ee’ sound. So he is a red word until children have learnt ‘e’). Said is always a red word. Other examples in children’s early learning are ‘the’ and ‘of’, </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Green words are those that can be sounded out using phonics. Children will only be expected to read green words with sounds they have been taught. As children are learning to read words with a new sound, word cards have dots and dashes to show if they are a single letter grapheme or a digraph. RWI calls digraphs special friends, 2 letters making 1 sound. </a:t>
            </a:r>
          </a:p>
          <a:p>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As children become more confident, the dots and dashes are taken away. </a:t>
            </a:r>
          </a:p>
          <a:p>
            <a:endParaRPr lang="en-GB" dirty="0"/>
          </a:p>
          <a:p>
            <a:endParaRPr lang="en-GB" dirty="0"/>
          </a:p>
          <a:p>
            <a:endParaRPr lang="en-GB" dirty="0"/>
          </a:p>
          <a:p>
            <a:endParaRPr lang="en-GB" dirty="0"/>
          </a:p>
        </p:txBody>
      </p:sp>
      <p:pic>
        <p:nvPicPr>
          <p:cNvPr id="4" name="Picture 3"/>
          <p:cNvPicPr>
            <a:picLocks noChangeAspect="1"/>
          </p:cNvPicPr>
          <p:nvPr/>
        </p:nvPicPr>
        <p:blipFill>
          <a:blip r:embed="rId2"/>
          <a:stretch>
            <a:fillRect/>
          </a:stretch>
        </p:blipFill>
        <p:spPr>
          <a:xfrm>
            <a:off x="4604884" y="2228045"/>
            <a:ext cx="2450258" cy="1145575"/>
          </a:xfrm>
          <a:prstGeom prst="rect">
            <a:avLst/>
          </a:prstGeom>
        </p:spPr>
      </p:pic>
      <p:pic>
        <p:nvPicPr>
          <p:cNvPr id="5" name="Picture 4"/>
          <p:cNvPicPr>
            <a:picLocks noChangeAspect="1"/>
          </p:cNvPicPr>
          <p:nvPr/>
        </p:nvPicPr>
        <p:blipFill>
          <a:blip r:embed="rId3"/>
          <a:stretch>
            <a:fillRect/>
          </a:stretch>
        </p:blipFill>
        <p:spPr>
          <a:xfrm>
            <a:off x="2406506" y="4829578"/>
            <a:ext cx="1328368" cy="850156"/>
          </a:xfrm>
          <a:prstGeom prst="rect">
            <a:avLst/>
          </a:prstGeom>
        </p:spPr>
      </p:pic>
      <p:pic>
        <p:nvPicPr>
          <p:cNvPr id="6" name="Picture 5"/>
          <p:cNvPicPr>
            <a:picLocks noChangeAspect="1"/>
          </p:cNvPicPr>
          <p:nvPr/>
        </p:nvPicPr>
        <p:blipFill>
          <a:blip r:embed="rId4"/>
          <a:stretch>
            <a:fillRect/>
          </a:stretch>
        </p:blipFill>
        <p:spPr>
          <a:xfrm>
            <a:off x="5950039" y="4789050"/>
            <a:ext cx="1289498" cy="890684"/>
          </a:xfrm>
          <a:prstGeom prst="rect">
            <a:avLst/>
          </a:prstGeom>
        </p:spPr>
      </p:pic>
    </p:spTree>
    <p:extLst>
      <p:ext uri="{BB962C8B-B14F-4D97-AF65-F5344CB8AC3E}">
        <p14:creationId xmlns:p14="http://schemas.microsoft.com/office/powerpoint/2010/main" val="1821698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 Primary" pitchFamily="50" charset="0"/>
              </a:rPr>
              <a:t>Fred in your Head</a:t>
            </a:r>
          </a:p>
        </p:txBody>
      </p:sp>
      <p:sp>
        <p:nvSpPr>
          <p:cNvPr id="3" name="Content Placeholder 2"/>
          <p:cNvSpPr>
            <a:spLocks noGrp="1"/>
          </p:cNvSpPr>
          <p:nvPr>
            <p:ph idx="1"/>
          </p:nvPr>
        </p:nvSpPr>
        <p:spPr/>
        <p:txBody>
          <a:bodyPr/>
          <a:lstStyle/>
          <a:p>
            <a:r>
              <a:rPr lang="en-GB">
                <a:latin typeface="Sassoon Primary" pitchFamily="50" charset="0"/>
              </a:rPr>
              <a:t>As children become more familiar with recognising sounds and Fred talking them out loud, they are encouraged to internalise this process in ‘Fred in your Head’. This is where children say the sounds in their head and then only say the complete word aloud. The transition to this stage requires some encouragement and whispering or mouthing the sounds silently can really help your child take this step to becoming a more fluent reader. </a:t>
            </a:r>
          </a:p>
        </p:txBody>
      </p:sp>
    </p:spTree>
    <p:extLst>
      <p:ext uri="{BB962C8B-B14F-4D97-AF65-F5344CB8AC3E}">
        <p14:creationId xmlns:p14="http://schemas.microsoft.com/office/powerpoint/2010/main" val="3504676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EF blog: Shining a spotlight on reading fluency | EEF">
            <a:extLst>
              <a:ext uri="{FF2B5EF4-FFF2-40B4-BE49-F238E27FC236}">
                <a16:creationId xmlns:a16="http://schemas.microsoft.com/office/drawing/2014/main" id="{D274F0F2-2818-A400-FAA8-15B04FC6CAF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2882" y="191069"/>
            <a:ext cx="11387022" cy="6443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243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EF blog: Shining a spotlight on reading fluency | EEF">
            <a:extLst>
              <a:ext uri="{FF2B5EF4-FFF2-40B4-BE49-F238E27FC236}">
                <a16:creationId xmlns:a16="http://schemas.microsoft.com/office/drawing/2014/main" id="{C0564B34-AE0B-EBE3-405E-D5B53A434C7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98549" y="0"/>
            <a:ext cx="7594901" cy="6677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869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B0778-F602-8D0B-5B02-104DA67FD89F}"/>
              </a:ext>
            </a:extLst>
          </p:cNvPr>
          <p:cNvSpPr>
            <a:spLocks noGrp="1"/>
          </p:cNvSpPr>
          <p:nvPr>
            <p:ph type="title"/>
          </p:nvPr>
        </p:nvSpPr>
        <p:spPr/>
        <p:txBody>
          <a:bodyPr/>
          <a:lstStyle/>
          <a:p>
            <a:r>
              <a:rPr lang="en-GB"/>
              <a:t>So what should we be reading, apart from daily reads of phonics books</a:t>
            </a:r>
          </a:p>
        </p:txBody>
      </p:sp>
      <p:sp>
        <p:nvSpPr>
          <p:cNvPr id="3" name="Content Placeholder 2">
            <a:extLst>
              <a:ext uri="{FF2B5EF4-FFF2-40B4-BE49-F238E27FC236}">
                <a16:creationId xmlns:a16="http://schemas.microsoft.com/office/drawing/2014/main" id="{58E3744E-1A5E-716E-6AD5-5C4DE1036FB5}"/>
              </a:ext>
            </a:extLst>
          </p:cNvPr>
          <p:cNvSpPr>
            <a:spLocks noGrp="1"/>
          </p:cNvSpPr>
          <p:nvPr>
            <p:ph idx="1"/>
          </p:nvPr>
        </p:nvSpPr>
        <p:spPr/>
        <p:txBody>
          <a:bodyPr/>
          <a:lstStyle/>
          <a:p>
            <a:r>
              <a:rPr lang="en-GB" dirty="0"/>
              <a:t>This is where our Newton Canons come in!!</a:t>
            </a:r>
          </a:p>
          <a:p>
            <a:endParaRPr lang="en-GB" dirty="0"/>
          </a:p>
          <a:p>
            <a:endParaRPr lang="en-GB" dirty="0"/>
          </a:p>
        </p:txBody>
      </p:sp>
    </p:spTree>
    <p:extLst>
      <p:ext uri="{BB962C8B-B14F-4D97-AF65-F5344CB8AC3E}">
        <p14:creationId xmlns:p14="http://schemas.microsoft.com/office/powerpoint/2010/main" val="280946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CE15A-9D0F-C6C5-F137-80DAD97B02D9}"/>
              </a:ext>
            </a:extLst>
          </p:cNvPr>
          <p:cNvSpPr>
            <a:spLocks noGrp="1"/>
          </p:cNvSpPr>
          <p:nvPr>
            <p:ph type="title"/>
          </p:nvPr>
        </p:nvSpPr>
        <p:spPr>
          <a:xfrm>
            <a:off x="5099713" y="-259307"/>
            <a:ext cx="1992574" cy="1499616"/>
          </a:xfrm>
        </p:spPr>
        <p:txBody>
          <a:bodyPr/>
          <a:lstStyle/>
          <a:p>
            <a:r>
              <a:rPr lang="en-GB"/>
              <a:t>Nursery</a:t>
            </a:r>
          </a:p>
        </p:txBody>
      </p:sp>
      <p:pic>
        <p:nvPicPr>
          <p:cNvPr id="5" name="Content Placeholder 4">
            <a:extLst>
              <a:ext uri="{FF2B5EF4-FFF2-40B4-BE49-F238E27FC236}">
                <a16:creationId xmlns:a16="http://schemas.microsoft.com/office/drawing/2014/main" id="{FE97736B-CBFD-0529-C5B2-583CF04AD2AD}"/>
              </a:ext>
            </a:extLst>
          </p:cNvPr>
          <p:cNvPicPr>
            <a:picLocks noGrp="1" noChangeAspect="1"/>
          </p:cNvPicPr>
          <p:nvPr>
            <p:ph idx="1"/>
          </p:nvPr>
        </p:nvPicPr>
        <p:blipFill>
          <a:blip r:embed="rId2"/>
          <a:stretch>
            <a:fillRect/>
          </a:stretch>
        </p:blipFill>
        <p:spPr>
          <a:xfrm>
            <a:off x="815215" y="791570"/>
            <a:ext cx="10561570" cy="5678140"/>
          </a:xfrm>
          <a:prstGeom prst="rect">
            <a:avLst/>
          </a:prstGeom>
        </p:spPr>
      </p:pic>
    </p:spTree>
    <p:extLst>
      <p:ext uri="{BB962C8B-B14F-4D97-AF65-F5344CB8AC3E}">
        <p14:creationId xmlns:p14="http://schemas.microsoft.com/office/powerpoint/2010/main" val="3668938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AF3A-05CA-0D58-0779-CAFB3313D8CB}"/>
              </a:ext>
            </a:extLst>
          </p:cNvPr>
          <p:cNvSpPr>
            <a:spLocks noGrp="1"/>
          </p:cNvSpPr>
          <p:nvPr>
            <p:ph type="title"/>
          </p:nvPr>
        </p:nvSpPr>
        <p:spPr>
          <a:xfrm>
            <a:off x="4703905" y="0"/>
            <a:ext cx="2360517" cy="1499616"/>
          </a:xfrm>
        </p:spPr>
        <p:txBody>
          <a:bodyPr/>
          <a:lstStyle/>
          <a:p>
            <a:r>
              <a:rPr lang="en-GB"/>
              <a:t>Reception</a:t>
            </a:r>
          </a:p>
        </p:txBody>
      </p:sp>
      <p:sp>
        <p:nvSpPr>
          <p:cNvPr id="3" name="Content Placeholder 2">
            <a:extLst>
              <a:ext uri="{FF2B5EF4-FFF2-40B4-BE49-F238E27FC236}">
                <a16:creationId xmlns:a16="http://schemas.microsoft.com/office/drawing/2014/main" id="{BEA44436-7CF0-55D9-EFA2-DD36DC1D4B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7316923-9095-0607-1440-DA73DE7EC8B3}"/>
              </a:ext>
            </a:extLst>
          </p:cNvPr>
          <p:cNvPicPr>
            <a:picLocks noChangeAspect="1"/>
          </p:cNvPicPr>
          <p:nvPr/>
        </p:nvPicPr>
        <p:blipFill>
          <a:blip r:embed="rId2"/>
          <a:stretch>
            <a:fillRect/>
          </a:stretch>
        </p:blipFill>
        <p:spPr>
          <a:xfrm>
            <a:off x="702433" y="925077"/>
            <a:ext cx="10787133" cy="5932923"/>
          </a:xfrm>
          <a:prstGeom prst="rect">
            <a:avLst/>
          </a:prstGeom>
        </p:spPr>
      </p:pic>
    </p:spTree>
    <p:extLst>
      <p:ext uri="{BB962C8B-B14F-4D97-AF65-F5344CB8AC3E}">
        <p14:creationId xmlns:p14="http://schemas.microsoft.com/office/powerpoint/2010/main" val="1120270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9675E-7E47-A331-46DC-E5D3279220A6}"/>
              </a:ext>
            </a:extLst>
          </p:cNvPr>
          <p:cNvSpPr>
            <a:spLocks noGrp="1"/>
          </p:cNvSpPr>
          <p:nvPr>
            <p:ph type="title"/>
          </p:nvPr>
        </p:nvSpPr>
        <p:spPr>
          <a:xfrm>
            <a:off x="5283958" y="-163774"/>
            <a:ext cx="1624084" cy="1499616"/>
          </a:xfrm>
        </p:spPr>
        <p:txBody>
          <a:bodyPr/>
          <a:lstStyle/>
          <a:p>
            <a:r>
              <a:rPr lang="en-GB"/>
              <a:t>Year 1</a:t>
            </a:r>
          </a:p>
        </p:txBody>
      </p:sp>
      <p:pic>
        <p:nvPicPr>
          <p:cNvPr id="5" name="Content Placeholder 4">
            <a:extLst>
              <a:ext uri="{FF2B5EF4-FFF2-40B4-BE49-F238E27FC236}">
                <a16:creationId xmlns:a16="http://schemas.microsoft.com/office/drawing/2014/main" id="{EC40452A-466B-96BE-6E01-37307C6B4359}"/>
              </a:ext>
            </a:extLst>
          </p:cNvPr>
          <p:cNvPicPr>
            <a:picLocks noGrp="1" noChangeAspect="1"/>
          </p:cNvPicPr>
          <p:nvPr>
            <p:ph idx="1"/>
          </p:nvPr>
        </p:nvPicPr>
        <p:blipFill>
          <a:blip r:embed="rId2"/>
          <a:stretch>
            <a:fillRect/>
          </a:stretch>
        </p:blipFill>
        <p:spPr>
          <a:xfrm>
            <a:off x="743452" y="801700"/>
            <a:ext cx="10502302" cy="5960766"/>
          </a:xfrm>
          <a:prstGeom prst="rect">
            <a:avLst/>
          </a:prstGeom>
        </p:spPr>
      </p:pic>
    </p:spTree>
    <p:extLst>
      <p:ext uri="{BB962C8B-B14F-4D97-AF65-F5344CB8AC3E}">
        <p14:creationId xmlns:p14="http://schemas.microsoft.com/office/powerpoint/2010/main" val="2256088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932D2-84A1-A383-9720-D3DBAC30EB93}"/>
              </a:ext>
            </a:extLst>
          </p:cNvPr>
          <p:cNvSpPr>
            <a:spLocks noGrp="1"/>
          </p:cNvSpPr>
          <p:nvPr>
            <p:ph type="title"/>
          </p:nvPr>
        </p:nvSpPr>
        <p:spPr>
          <a:xfrm>
            <a:off x="5284231" y="0"/>
            <a:ext cx="1623538" cy="1499616"/>
          </a:xfrm>
        </p:spPr>
        <p:txBody>
          <a:bodyPr/>
          <a:lstStyle/>
          <a:p>
            <a:r>
              <a:rPr lang="en-GB"/>
              <a:t>Year 2</a:t>
            </a:r>
          </a:p>
        </p:txBody>
      </p:sp>
      <p:sp>
        <p:nvSpPr>
          <p:cNvPr id="3" name="Content Placeholder 2">
            <a:extLst>
              <a:ext uri="{FF2B5EF4-FFF2-40B4-BE49-F238E27FC236}">
                <a16:creationId xmlns:a16="http://schemas.microsoft.com/office/drawing/2014/main" id="{2D7F715B-EC21-9FBE-73CC-4277632B2CB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E10D76C-8EBC-754F-D863-92F2ED170B4E}"/>
              </a:ext>
            </a:extLst>
          </p:cNvPr>
          <p:cNvPicPr>
            <a:picLocks noChangeAspect="1"/>
          </p:cNvPicPr>
          <p:nvPr/>
        </p:nvPicPr>
        <p:blipFill>
          <a:blip r:embed="rId2"/>
          <a:stretch>
            <a:fillRect/>
          </a:stretch>
        </p:blipFill>
        <p:spPr>
          <a:xfrm>
            <a:off x="800408" y="910010"/>
            <a:ext cx="10591183" cy="5947990"/>
          </a:xfrm>
          <a:prstGeom prst="rect">
            <a:avLst/>
          </a:prstGeom>
        </p:spPr>
      </p:pic>
    </p:spTree>
    <p:extLst>
      <p:ext uri="{BB962C8B-B14F-4D97-AF65-F5344CB8AC3E}">
        <p14:creationId xmlns:p14="http://schemas.microsoft.com/office/powerpoint/2010/main" val="1854798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1A0A1D27-4ABB-DFD2-ACE9-3C4C3E5C523E}"/>
              </a:ext>
            </a:extLst>
          </p:cNvPr>
          <p:cNvSpPr>
            <a:spLocks noGrp="1"/>
          </p:cNvSpPr>
          <p:nvPr>
            <p:ph idx="1"/>
          </p:nvPr>
        </p:nvSpPr>
        <p:spPr>
          <a:xfrm>
            <a:off x="751173" y="648268"/>
            <a:ext cx="9720073" cy="4023360"/>
          </a:xfrm>
        </p:spPr>
        <p:txBody>
          <a:bodyPr/>
          <a:lstStyle/>
          <a:p>
            <a:endParaRPr lang="en-GB" dirty="0"/>
          </a:p>
          <a:p>
            <a:r>
              <a:rPr lang="en-GB" dirty="0"/>
              <a:t>We have primarily created a Newton Canon to ensure that children are getting a rich and broad diet to build vocabulary and allow then to access knowledge and worlds beyond their current world.</a:t>
            </a:r>
          </a:p>
          <a:p>
            <a:endParaRPr lang="en-GB" dirty="0"/>
          </a:p>
          <a:p>
            <a:r>
              <a:rPr lang="en-GB" dirty="0"/>
              <a:t>In our minds, reading is already reward enough, however, to incentivise the children further we are going to award points for completion. It is not a race, and points will only be given out at the end of the year. Teachers will be guiding and supporting children on appropriate books choices and it maybe they do not feel a book is appropriate for a child to read until further in the school year. </a:t>
            </a:r>
          </a:p>
        </p:txBody>
      </p:sp>
    </p:spTree>
    <p:extLst>
      <p:ext uri="{BB962C8B-B14F-4D97-AF65-F5344CB8AC3E}">
        <p14:creationId xmlns:p14="http://schemas.microsoft.com/office/powerpoint/2010/main" val="3823170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44339"/>
          </a:xfrm>
        </p:spPr>
        <p:txBody>
          <a:bodyPr/>
          <a:lstStyle/>
          <a:p>
            <a:r>
              <a:rPr lang="en-GB" dirty="0">
                <a:latin typeface="Sassoon Primary" pitchFamily="50" charset="0"/>
              </a:rPr>
              <a:t>at home</a:t>
            </a:r>
          </a:p>
        </p:txBody>
      </p:sp>
      <p:sp>
        <p:nvSpPr>
          <p:cNvPr id="3" name="Content Placeholder 2"/>
          <p:cNvSpPr>
            <a:spLocks noGrp="1"/>
          </p:cNvSpPr>
          <p:nvPr>
            <p:ph idx="1"/>
          </p:nvPr>
        </p:nvSpPr>
        <p:spPr>
          <a:xfrm>
            <a:off x="1024128" y="1429555"/>
            <a:ext cx="9720073" cy="4843229"/>
          </a:xfrm>
        </p:spPr>
        <p:txBody>
          <a:bodyPr>
            <a:normAutofit/>
          </a:bodyPr>
          <a:lstStyle/>
          <a:p>
            <a:pPr marL="0" indent="0">
              <a:buNone/>
            </a:pPr>
            <a:endParaRPr lang="en-GB" dirty="0">
              <a:latin typeface="Sassoon Primary" pitchFamily="50" charset="0"/>
            </a:endParaRPr>
          </a:p>
          <a:p>
            <a:r>
              <a:rPr lang="en-GB" dirty="0">
                <a:latin typeface="Sassoon Primary" pitchFamily="50" charset="0"/>
              </a:rPr>
              <a:t>Reading canon reading book</a:t>
            </a:r>
          </a:p>
          <a:p>
            <a:endParaRPr lang="en-GB" dirty="0">
              <a:latin typeface="Sassoon Primary" pitchFamily="50" charset="0"/>
            </a:endParaRPr>
          </a:p>
          <a:p>
            <a:r>
              <a:rPr lang="en-GB" dirty="0">
                <a:latin typeface="Sassoon Primary" pitchFamily="50" charset="0"/>
              </a:rPr>
              <a:t>School phonics books/book band book to aid decoding, automaticity and fluency</a:t>
            </a:r>
          </a:p>
          <a:p>
            <a:endParaRPr lang="en-GB" dirty="0">
              <a:latin typeface="Sassoon Primary" pitchFamily="50" charset="0"/>
            </a:endParaRPr>
          </a:p>
          <a:p>
            <a:r>
              <a:rPr lang="en-GB" dirty="0">
                <a:latin typeface="Sassoon Primary" pitchFamily="50" charset="0"/>
              </a:rPr>
              <a:t>Bedtime stories (canon or different)</a:t>
            </a:r>
          </a:p>
          <a:p>
            <a:endParaRPr lang="en-GB" dirty="0">
              <a:latin typeface="Sassoon Primary" pitchFamily="50" charset="0"/>
            </a:endParaRPr>
          </a:p>
          <a:p>
            <a:r>
              <a:rPr lang="en-GB" dirty="0">
                <a:latin typeface="Sassoon Primary" pitchFamily="50" charset="0"/>
              </a:rPr>
              <a:t>Read again and again and again!</a:t>
            </a:r>
          </a:p>
        </p:txBody>
      </p:sp>
    </p:spTree>
    <p:extLst>
      <p:ext uri="{BB962C8B-B14F-4D97-AF65-F5344CB8AC3E}">
        <p14:creationId xmlns:p14="http://schemas.microsoft.com/office/powerpoint/2010/main" val="3296151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AC098-DD8B-24C4-A9D8-82BAA1E235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B6A755-7C47-B06C-23B3-B710878E804C}"/>
              </a:ext>
            </a:extLst>
          </p:cNvPr>
          <p:cNvSpPr>
            <a:spLocks noGrp="1"/>
          </p:cNvSpPr>
          <p:nvPr>
            <p:ph type="title"/>
          </p:nvPr>
        </p:nvSpPr>
        <p:spPr>
          <a:xfrm>
            <a:off x="1024128" y="585216"/>
            <a:ext cx="9720072" cy="844339"/>
          </a:xfrm>
        </p:spPr>
        <p:txBody>
          <a:bodyPr/>
          <a:lstStyle/>
          <a:p>
            <a:r>
              <a:rPr lang="en-GB" dirty="0">
                <a:latin typeface="Sassoon Primary" pitchFamily="50" charset="0"/>
              </a:rPr>
              <a:t>at home</a:t>
            </a:r>
          </a:p>
        </p:txBody>
      </p:sp>
      <p:sp>
        <p:nvSpPr>
          <p:cNvPr id="3" name="Content Placeholder 2">
            <a:extLst>
              <a:ext uri="{FF2B5EF4-FFF2-40B4-BE49-F238E27FC236}">
                <a16:creationId xmlns:a16="http://schemas.microsoft.com/office/drawing/2014/main" id="{138CE9D1-3E02-949F-99AA-333D7C76A8B9}"/>
              </a:ext>
            </a:extLst>
          </p:cNvPr>
          <p:cNvSpPr>
            <a:spLocks noGrp="1"/>
          </p:cNvSpPr>
          <p:nvPr>
            <p:ph idx="1"/>
          </p:nvPr>
        </p:nvSpPr>
        <p:spPr>
          <a:xfrm>
            <a:off x="1024128" y="1429555"/>
            <a:ext cx="9720073" cy="4843229"/>
          </a:xfrm>
        </p:spPr>
        <p:txBody>
          <a:bodyPr>
            <a:normAutofit/>
          </a:bodyPr>
          <a:lstStyle/>
          <a:p>
            <a:pPr marL="0" indent="0">
              <a:buNone/>
            </a:pPr>
            <a:endParaRPr lang="en-GB" dirty="0">
              <a:latin typeface="Sassoon Primary" pitchFamily="50" charset="0"/>
            </a:endParaRPr>
          </a:p>
          <a:p>
            <a:pPr>
              <a:buFont typeface="Arial" panose="020B0604020202020204" pitchFamily="34" charset="0"/>
              <a:buChar char="•"/>
            </a:pPr>
            <a:r>
              <a:rPr lang="en-GB" dirty="0">
                <a:latin typeface="Sassoon Primary" pitchFamily="50" charset="0"/>
              </a:rPr>
              <a:t>Readers are made by hearing an expert storyteller. Reading the same book again and again means they can hear and learn story telling patterns.</a:t>
            </a:r>
          </a:p>
          <a:p>
            <a:pPr>
              <a:buFont typeface="Arial" panose="020B0604020202020204" pitchFamily="34" charset="0"/>
              <a:buChar char="•"/>
            </a:pPr>
            <a:r>
              <a:rPr lang="en-GB" dirty="0">
                <a:latin typeface="Sassoon Primary" pitchFamily="50" charset="0"/>
              </a:rPr>
              <a:t>Getting you child to join with parts they know with a story telling voice.</a:t>
            </a:r>
          </a:p>
          <a:p>
            <a:pPr>
              <a:buFont typeface="Arial" panose="020B0604020202020204" pitchFamily="34" charset="0"/>
              <a:buChar char="•"/>
            </a:pPr>
            <a:r>
              <a:rPr lang="en-GB" dirty="0">
                <a:latin typeface="Sassoon Primary" pitchFamily="50" charset="0"/>
              </a:rPr>
              <a:t>Practising story telling voices</a:t>
            </a:r>
          </a:p>
          <a:p>
            <a:pPr>
              <a:buFont typeface="Arial" panose="020B0604020202020204" pitchFamily="34" charset="0"/>
              <a:buChar char="•"/>
            </a:pPr>
            <a:r>
              <a:rPr lang="en-GB" dirty="0">
                <a:latin typeface="Sassoon Primary" pitchFamily="50" charset="0"/>
              </a:rPr>
              <a:t>Letting go of any second-hand embarrassment-children don’t care about you in that way and will just enjoy the story.</a:t>
            </a:r>
          </a:p>
          <a:p>
            <a:pPr>
              <a:buFont typeface="Arial" panose="020B0604020202020204" pitchFamily="34" charset="0"/>
              <a:buChar char="•"/>
            </a:pPr>
            <a:r>
              <a:rPr lang="en-GB" dirty="0">
                <a:latin typeface="Sassoon Primary" pitchFamily="50" charset="0"/>
              </a:rPr>
              <a:t>As they become more proficient you can work on echo and choral reading. </a:t>
            </a:r>
          </a:p>
          <a:p>
            <a:pPr>
              <a:buFont typeface="Arial" panose="020B0604020202020204" pitchFamily="34" charset="0"/>
              <a:buChar char="•"/>
            </a:pPr>
            <a:r>
              <a:rPr lang="en-GB" dirty="0">
                <a:latin typeface="Sassoon Primary" pitchFamily="50" charset="0"/>
              </a:rPr>
              <a:t>Provide your children with books!</a:t>
            </a:r>
          </a:p>
          <a:p>
            <a:pPr>
              <a:buFont typeface="Arial" panose="020B0604020202020204" pitchFamily="34" charset="0"/>
              <a:buChar char="•"/>
            </a:pPr>
            <a:r>
              <a:rPr lang="en-GB" dirty="0">
                <a:latin typeface="Sassoon Primary" pitchFamily="50" charset="0"/>
              </a:rPr>
              <a:t>1.7 million children do not own one book.</a:t>
            </a:r>
          </a:p>
        </p:txBody>
      </p:sp>
    </p:spTree>
    <p:extLst>
      <p:ext uri="{BB962C8B-B14F-4D97-AF65-F5344CB8AC3E}">
        <p14:creationId xmlns:p14="http://schemas.microsoft.com/office/powerpoint/2010/main" val="2476278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5959" y="2916292"/>
            <a:ext cx="9720072" cy="986007"/>
          </a:xfrm>
        </p:spPr>
        <p:txBody>
          <a:bodyPr>
            <a:normAutofit/>
          </a:bodyPr>
          <a:lstStyle/>
          <a:p>
            <a:r>
              <a:rPr lang="en-GB">
                <a:latin typeface="Sassoon Primary" pitchFamily="50" charset="0"/>
              </a:rPr>
              <a:t>Questions?</a:t>
            </a:r>
          </a:p>
        </p:txBody>
      </p:sp>
    </p:spTree>
    <p:extLst>
      <p:ext uri="{BB962C8B-B14F-4D97-AF65-F5344CB8AC3E}">
        <p14:creationId xmlns:p14="http://schemas.microsoft.com/office/powerpoint/2010/main" val="1930360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8A7C7-E9F1-1472-3BBC-593651611A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62ED24-E362-C7E2-6F6C-9CA27D9889F4}"/>
              </a:ext>
            </a:extLst>
          </p:cNvPr>
          <p:cNvSpPr>
            <a:spLocks noGrp="1"/>
          </p:cNvSpPr>
          <p:nvPr>
            <p:ph type="ctrTitle"/>
          </p:nvPr>
        </p:nvSpPr>
        <p:spPr>
          <a:xfrm>
            <a:off x="457200" y="4610637"/>
            <a:ext cx="7772400" cy="2047740"/>
          </a:xfrm>
        </p:spPr>
        <p:txBody>
          <a:bodyPr>
            <a:normAutofit/>
          </a:bodyPr>
          <a:lstStyle/>
          <a:p>
            <a:r>
              <a:rPr lang="en-GB" dirty="0">
                <a:latin typeface="Sassoon Primary" pitchFamily="50" charset="0"/>
              </a:rPr>
              <a:t>Reading canon introduction and Reading workshop KS2</a:t>
            </a:r>
          </a:p>
        </p:txBody>
      </p:sp>
      <p:pic>
        <p:nvPicPr>
          <p:cNvPr id="4" name="Picture 3">
            <a:extLst>
              <a:ext uri="{FF2B5EF4-FFF2-40B4-BE49-F238E27FC236}">
                <a16:creationId xmlns:a16="http://schemas.microsoft.com/office/drawing/2014/main" id="{67A2EADA-76D5-E00E-444A-E738B1AA99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45" y="579859"/>
            <a:ext cx="8062175" cy="3513581"/>
          </a:xfrm>
          <a:prstGeom prst="rect">
            <a:avLst/>
          </a:prstGeom>
        </p:spPr>
      </p:pic>
    </p:spTree>
    <p:extLst>
      <p:ext uri="{BB962C8B-B14F-4D97-AF65-F5344CB8AC3E}">
        <p14:creationId xmlns:p14="http://schemas.microsoft.com/office/powerpoint/2010/main" val="19176494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C9DBC-F7E0-080E-8DF9-AC54167580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7A11D3-D5A9-8F01-44AD-7090CCD0F59E}"/>
              </a:ext>
            </a:extLst>
          </p:cNvPr>
          <p:cNvSpPr>
            <a:spLocks noGrp="1"/>
          </p:cNvSpPr>
          <p:nvPr>
            <p:ph type="title"/>
          </p:nvPr>
        </p:nvSpPr>
        <p:spPr/>
        <p:txBody>
          <a:bodyPr/>
          <a:lstStyle/>
          <a:p>
            <a:pPr algn="ctr"/>
            <a:r>
              <a:rPr lang="en-GB" dirty="0"/>
              <a:t>Why is Reading our Focus?</a:t>
            </a:r>
            <a:br>
              <a:rPr lang="en-GB" dirty="0"/>
            </a:br>
            <a:r>
              <a:rPr lang="en-GB" dirty="0"/>
              <a:t>Flourishing for Life!</a:t>
            </a:r>
          </a:p>
        </p:txBody>
      </p:sp>
      <p:sp>
        <p:nvSpPr>
          <p:cNvPr id="3" name="Content Placeholder 2">
            <a:extLst>
              <a:ext uri="{FF2B5EF4-FFF2-40B4-BE49-F238E27FC236}">
                <a16:creationId xmlns:a16="http://schemas.microsoft.com/office/drawing/2014/main" id="{83970FA7-F3FD-7FA0-AD8E-25EBBAE0DEBB}"/>
              </a:ext>
            </a:extLst>
          </p:cNvPr>
          <p:cNvSpPr>
            <a:spLocks noGrp="1"/>
          </p:cNvSpPr>
          <p:nvPr>
            <p:ph idx="1"/>
          </p:nvPr>
        </p:nvSpPr>
        <p:spPr/>
        <p:txBody>
          <a:bodyPr>
            <a:normAutofit/>
          </a:bodyPr>
          <a:lstStyle/>
          <a:p>
            <a:r>
              <a:rPr lang="en-GB" dirty="0"/>
              <a:t>Low reading skills in adulthood currently costs the current approximately 20 billion pounds a year.</a:t>
            </a:r>
          </a:p>
          <a:p>
            <a:r>
              <a:rPr lang="en-GB" dirty="0"/>
              <a:t>Key contributor to poverty and intergenerational cycle of poverty.</a:t>
            </a:r>
          </a:p>
          <a:p>
            <a:r>
              <a:rPr lang="en-GB" dirty="0"/>
              <a:t>Earn 60% than those with basic literacy.</a:t>
            </a:r>
          </a:p>
          <a:p>
            <a:r>
              <a:rPr lang="en-GB" dirty="0"/>
              <a:t>Less likely to access health, housing and social care support which lead to poorer health outcomes.</a:t>
            </a:r>
          </a:p>
          <a:p>
            <a:r>
              <a:rPr lang="en-GB" dirty="0"/>
              <a:t>Higher chance of divorce, health issues, incarceration, homelessness and unemployment.</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0203268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924AE-8A80-DC1D-1AE5-B19B7AF74F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E64DB6-800C-0966-C299-F90B6E0FCC83}"/>
              </a:ext>
            </a:extLst>
          </p:cNvPr>
          <p:cNvSpPr>
            <a:spLocks noGrp="1"/>
          </p:cNvSpPr>
          <p:nvPr>
            <p:ph type="title"/>
          </p:nvPr>
        </p:nvSpPr>
        <p:spPr/>
        <p:txBody>
          <a:bodyPr/>
          <a:lstStyle/>
          <a:p>
            <a:pPr algn="ctr"/>
            <a:r>
              <a:rPr lang="en-GB"/>
              <a:t>Why is Reading our Focus?</a:t>
            </a:r>
          </a:p>
        </p:txBody>
      </p:sp>
      <p:sp>
        <p:nvSpPr>
          <p:cNvPr id="3" name="Content Placeholder 2">
            <a:extLst>
              <a:ext uri="{FF2B5EF4-FFF2-40B4-BE49-F238E27FC236}">
                <a16:creationId xmlns:a16="http://schemas.microsoft.com/office/drawing/2014/main" id="{2311B9DA-1DE2-E538-BC7B-002EA775486E}"/>
              </a:ext>
            </a:extLst>
          </p:cNvPr>
          <p:cNvSpPr>
            <a:spLocks noGrp="1"/>
          </p:cNvSpPr>
          <p:nvPr>
            <p:ph idx="1"/>
          </p:nvPr>
        </p:nvSpPr>
        <p:spPr/>
        <p:txBody>
          <a:bodyPr>
            <a:normAutofit/>
          </a:bodyPr>
          <a:lstStyle/>
          <a:p>
            <a:r>
              <a:rPr lang="en-GB" dirty="0"/>
              <a:t>There should a distinctive shift from the age of around eight to learning to read to reading to learn. </a:t>
            </a:r>
          </a:p>
          <a:p>
            <a:pPr marL="0" indent="0">
              <a:buNone/>
            </a:pPr>
            <a:r>
              <a:rPr lang="en-GB" dirty="0"/>
              <a:t>To access the secondary curriculum and finish school, you have to reach at least a reading age of 13. If you do not, you are more likely to not complete Secondary Education.  80% of children who ‘drop out’ of education are poor readers.</a:t>
            </a:r>
          </a:p>
          <a:p>
            <a:r>
              <a:rPr lang="en-GB" dirty="0"/>
              <a:t>Poor readers are 60% more likely to underachieve in all subjects including maths. </a:t>
            </a:r>
          </a:p>
          <a:p>
            <a:r>
              <a:rPr lang="en-GB" dirty="0"/>
              <a:t>The best readers read the most and those that read the most make more progress than their peers in almost all cases. </a:t>
            </a:r>
          </a:p>
          <a:p>
            <a:r>
              <a:rPr lang="en-GB" dirty="0"/>
              <a:t>Those children that read every day at home make 6 months more progress than those that don’t.</a:t>
            </a:r>
          </a:p>
        </p:txBody>
      </p:sp>
    </p:spTree>
    <p:extLst>
      <p:ext uri="{BB962C8B-B14F-4D97-AF65-F5344CB8AC3E}">
        <p14:creationId xmlns:p14="http://schemas.microsoft.com/office/powerpoint/2010/main" val="34241198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EF37DE-0633-00E4-EED5-5C44BFD5C9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2766C4-06F5-408A-306B-BAE3EF260F4D}"/>
              </a:ext>
            </a:extLst>
          </p:cNvPr>
          <p:cNvSpPr>
            <a:spLocks noGrp="1"/>
          </p:cNvSpPr>
          <p:nvPr>
            <p:ph type="title"/>
          </p:nvPr>
        </p:nvSpPr>
        <p:spPr>
          <a:xfrm>
            <a:off x="5284231" y="0"/>
            <a:ext cx="1623538" cy="1499616"/>
          </a:xfrm>
        </p:spPr>
        <p:txBody>
          <a:bodyPr/>
          <a:lstStyle/>
          <a:p>
            <a:r>
              <a:rPr lang="en-GB" dirty="0"/>
              <a:t>Year 3</a:t>
            </a:r>
          </a:p>
        </p:txBody>
      </p:sp>
      <p:pic>
        <p:nvPicPr>
          <p:cNvPr id="7" name="Content Placeholder 6">
            <a:extLst>
              <a:ext uri="{FF2B5EF4-FFF2-40B4-BE49-F238E27FC236}">
                <a16:creationId xmlns:a16="http://schemas.microsoft.com/office/drawing/2014/main" id="{78E007AE-64F9-FF96-8409-E57DA06A1DD5}"/>
              </a:ext>
            </a:extLst>
          </p:cNvPr>
          <p:cNvPicPr>
            <a:picLocks noGrp="1" noChangeAspect="1"/>
          </p:cNvPicPr>
          <p:nvPr>
            <p:ph idx="1"/>
          </p:nvPr>
        </p:nvPicPr>
        <p:blipFill>
          <a:blip r:embed="rId2"/>
          <a:stretch>
            <a:fillRect/>
          </a:stretch>
        </p:blipFill>
        <p:spPr>
          <a:xfrm>
            <a:off x="604684" y="884903"/>
            <a:ext cx="10795819" cy="5871497"/>
          </a:xfrm>
          <a:prstGeom prst="rect">
            <a:avLst/>
          </a:prstGeom>
        </p:spPr>
      </p:pic>
    </p:spTree>
    <p:extLst>
      <p:ext uri="{BB962C8B-B14F-4D97-AF65-F5344CB8AC3E}">
        <p14:creationId xmlns:p14="http://schemas.microsoft.com/office/powerpoint/2010/main" val="1066681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E5EB0-42F3-BE5C-5397-A3408F07B9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7DFB63-7013-B662-C0B1-C1D88873AD6E}"/>
              </a:ext>
            </a:extLst>
          </p:cNvPr>
          <p:cNvSpPr>
            <a:spLocks noGrp="1"/>
          </p:cNvSpPr>
          <p:nvPr>
            <p:ph type="title"/>
          </p:nvPr>
        </p:nvSpPr>
        <p:spPr>
          <a:xfrm>
            <a:off x="5284231" y="0"/>
            <a:ext cx="1623538" cy="1499616"/>
          </a:xfrm>
        </p:spPr>
        <p:txBody>
          <a:bodyPr/>
          <a:lstStyle/>
          <a:p>
            <a:r>
              <a:rPr lang="en-GB" dirty="0"/>
              <a:t>Year 4</a:t>
            </a:r>
          </a:p>
        </p:txBody>
      </p:sp>
      <p:sp>
        <p:nvSpPr>
          <p:cNvPr id="4" name="Content Placeholder 3">
            <a:extLst>
              <a:ext uri="{FF2B5EF4-FFF2-40B4-BE49-F238E27FC236}">
                <a16:creationId xmlns:a16="http://schemas.microsoft.com/office/drawing/2014/main" id="{3D029C99-37CA-6EBD-5F2D-BD8A1F201660}"/>
              </a:ext>
            </a:extLst>
          </p:cNvPr>
          <p:cNvSpPr>
            <a:spLocks noGrp="1"/>
          </p:cNvSpPr>
          <p:nvPr>
            <p:ph idx="1"/>
          </p:nvPr>
        </p:nvSpPr>
        <p:spPr/>
        <p:txBody>
          <a:bodyPr/>
          <a:lstStyle/>
          <a:p>
            <a:endParaRPr lang="en-GB" dirty="0"/>
          </a:p>
        </p:txBody>
      </p:sp>
      <p:pic>
        <p:nvPicPr>
          <p:cNvPr id="6" name="Picture 5">
            <a:extLst>
              <a:ext uri="{FF2B5EF4-FFF2-40B4-BE49-F238E27FC236}">
                <a16:creationId xmlns:a16="http://schemas.microsoft.com/office/drawing/2014/main" id="{7DE27FA2-12C8-99F9-BE51-DC16D3A6900C}"/>
              </a:ext>
            </a:extLst>
          </p:cNvPr>
          <p:cNvPicPr>
            <a:picLocks noChangeAspect="1"/>
          </p:cNvPicPr>
          <p:nvPr/>
        </p:nvPicPr>
        <p:blipFill>
          <a:blip r:embed="rId2"/>
          <a:stretch>
            <a:fillRect/>
          </a:stretch>
        </p:blipFill>
        <p:spPr>
          <a:xfrm>
            <a:off x="359764" y="1071562"/>
            <a:ext cx="11860173" cy="5674012"/>
          </a:xfrm>
          <a:prstGeom prst="rect">
            <a:avLst/>
          </a:prstGeom>
        </p:spPr>
      </p:pic>
    </p:spTree>
    <p:extLst>
      <p:ext uri="{BB962C8B-B14F-4D97-AF65-F5344CB8AC3E}">
        <p14:creationId xmlns:p14="http://schemas.microsoft.com/office/powerpoint/2010/main" val="225357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9E5B0-43BD-F017-8BF3-38A766F86A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E45ECD-F62E-43C9-5BA6-8725F60CD898}"/>
              </a:ext>
            </a:extLst>
          </p:cNvPr>
          <p:cNvSpPr>
            <a:spLocks noGrp="1"/>
          </p:cNvSpPr>
          <p:nvPr>
            <p:ph type="title"/>
          </p:nvPr>
        </p:nvSpPr>
        <p:spPr>
          <a:xfrm>
            <a:off x="5284231" y="0"/>
            <a:ext cx="1623538" cy="1499616"/>
          </a:xfrm>
        </p:spPr>
        <p:txBody>
          <a:bodyPr/>
          <a:lstStyle/>
          <a:p>
            <a:r>
              <a:rPr lang="en-GB" dirty="0"/>
              <a:t>Year 5</a:t>
            </a:r>
          </a:p>
        </p:txBody>
      </p:sp>
      <p:pic>
        <p:nvPicPr>
          <p:cNvPr id="6" name="Content Placeholder 5">
            <a:extLst>
              <a:ext uri="{FF2B5EF4-FFF2-40B4-BE49-F238E27FC236}">
                <a16:creationId xmlns:a16="http://schemas.microsoft.com/office/drawing/2014/main" id="{03CF97FB-289B-5275-2161-9C1D373AA998}"/>
              </a:ext>
            </a:extLst>
          </p:cNvPr>
          <p:cNvPicPr>
            <a:picLocks noGrp="1" noChangeAspect="1"/>
          </p:cNvPicPr>
          <p:nvPr>
            <p:ph idx="1"/>
          </p:nvPr>
        </p:nvPicPr>
        <p:blipFill>
          <a:blip r:embed="rId2"/>
          <a:stretch>
            <a:fillRect/>
          </a:stretch>
        </p:blipFill>
        <p:spPr>
          <a:xfrm>
            <a:off x="449705" y="1049312"/>
            <a:ext cx="11047751" cy="5808688"/>
          </a:xfrm>
          <a:prstGeom prst="rect">
            <a:avLst/>
          </a:prstGeom>
        </p:spPr>
      </p:pic>
    </p:spTree>
    <p:extLst>
      <p:ext uri="{BB962C8B-B14F-4D97-AF65-F5344CB8AC3E}">
        <p14:creationId xmlns:p14="http://schemas.microsoft.com/office/powerpoint/2010/main" val="20065202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C8B14-D9D3-02DC-E55A-78A55EF645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9FE75D-4F8F-F956-295D-18E19EC06B09}"/>
              </a:ext>
            </a:extLst>
          </p:cNvPr>
          <p:cNvSpPr>
            <a:spLocks noGrp="1"/>
          </p:cNvSpPr>
          <p:nvPr>
            <p:ph type="title"/>
          </p:nvPr>
        </p:nvSpPr>
        <p:spPr>
          <a:xfrm>
            <a:off x="5284231" y="0"/>
            <a:ext cx="1623538" cy="1499616"/>
          </a:xfrm>
        </p:spPr>
        <p:txBody>
          <a:bodyPr/>
          <a:lstStyle/>
          <a:p>
            <a:r>
              <a:rPr lang="en-GB" dirty="0"/>
              <a:t>Year 6</a:t>
            </a:r>
          </a:p>
        </p:txBody>
      </p:sp>
      <p:pic>
        <p:nvPicPr>
          <p:cNvPr id="6" name="Content Placeholder 5">
            <a:extLst>
              <a:ext uri="{FF2B5EF4-FFF2-40B4-BE49-F238E27FC236}">
                <a16:creationId xmlns:a16="http://schemas.microsoft.com/office/drawing/2014/main" id="{BF59CBFC-A5AA-CB81-F12B-FF963BC01AA9}"/>
              </a:ext>
            </a:extLst>
          </p:cNvPr>
          <p:cNvPicPr>
            <a:picLocks noGrp="1" noChangeAspect="1"/>
          </p:cNvPicPr>
          <p:nvPr>
            <p:ph idx="1"/>
          </p:nvPr>
        </p:nvPicPr>
        <p:blipFill>
          <a:blip r:embed="rId2"/>
          <a:stretch>
            <a:fillRect/>
          </a:stretch>
        </p:blipFill>
        <p:spPr>
          <a:xfrm>
            <a:off x="539646" y="1019332"/>
            <a:ext cx="11242623" cy="5591330"/>
          </a:xfrm>
          <a:prstGeom prst="rect">
            <a:avLst/>
          </a:prstGeom>
        </p:spPr>
      </p:pic>
    </p:spTree>
    <p:extLst>
      <p:ext uri="{BB962C8B-B14F-4D97-AF65-F5344CB8AC3E}">
        <p14:creationId xmlns:p14="http://schemas.microsoft.com/office/powerpoint/2010/main" val="3540397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094507-F5C8-380C-6F84-58E3D66AE765}"/>
            </a:ext>
          </a:extLst>
        </p:cNvPr>
        <p:cNvGrpSpPr/>
        <p:nvPr/>
      </p:nvGrpSpPr>
      <p:grpSpPr>
        <a:xfrm>
          <a:off x="0" y="0"/>
          <a:ext cx="0" cy="0"/>
          <a:chOff x="0" y="0"/>
          <a:chExt cx="0" cy="0"/>
        </a:xfrm>
      </p:grpSpPr>
      <p:pic>
        <p:nvPicPr>
          <p:cNvPr id="1026" name="Picture 2" descr="EEF blog: Shining a spotlight on reading fluency | EEF">
            <a:extLst>
              <a:ext uri="{FF2B5EF4-FFF2-40B4-BE49-F238E27FC236}">
                <a16:creationId xmlns:a16="http://schemas.microsoft.com/office/drawing/2014/main" id="{3D78E139-4B4A-6689-19C8-AE890785657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2882" y="191069"/>
            <a:ext cx="11387022" cy="6443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0038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ED1DF-6C31-B2E4-84A8-AD1E326D078F}"/>
            </a:ext>
          </a:extLst>
        </p:cNvPr>
        <p:cNvGrpSpPr/>
        <p:nvPr/>
      </p:nvGrpSpPr>
      <p:grpSpPr>
        <a:xfrm>
          <a:off x="0" y="0"/>
          <a:ext cx="0" cy="0"/>
          <a:chOff x="0" y="0"/>
          <a:chExt cx="0" cy="0"/>
        </a:xfrm>
      </p:grpSpPr>
      <p:pic>
        <p:nvPicPr>
          <p:cNvPr id="2050" name="Picture 2" descr="EEF blog: Shining a spotlight on reading fluency | EEF">
            <a:extLst>
              <a:ext uri="{FF2B5EF4-FFF2-40B4-BE49-F238E27FC236}">
                <a16:creationId xmlns:a16="http://schemas.microsoft.com/office/drawing/2014/main" id="{1E9B214C-2DA6-DA64-D346-8CEFE293E1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98549" y="0"/>
            <a:ext cx="7594901" cy="6677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3931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76B11-A825-4039-F46F-50EC1B0CBB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EEC9B7-05A6-4617-0AF1-F425FBE887D8}"/>
              </a:ext>
            </a:extLst>
          </p:cNvPr>
          <p:cNvSpPr>
            <a:spLocks noGrp="1"/>
          </p:cNvSpPr>
          <p:nvPr>
            <p:ph type="title"/>
          </p:nvPr>
        </p:nvSpPr>
        <p:spPr>
          <a:xfrm>
            <a:off x="1024128" y="585216"/>
            <a:ext cx="9720072" cy="844339"/>
          </a:xfrm>
        </p:spPr>
        <p:txBody>
          <a:bodyPr/>
          <a:lstStyle/>
          <a:p>
            <a:r>
              <a:rPr lang="en-GB" dirty="0">
                <a:latin typeface="Sassoon Primary" pitchFamily="50" charset="0"/>
              </a:rPr>
              <a:t>at home</a:t>
            </a:r>
          </a:p>
        </p:txBody>
      </p:sp>
      <p:sp>
        <p:nvSpPr>
          <p:cNvPr id="3" name="Content Placeholder 2">
            <a:extLst>
              <a:ext uri="{FF2B5EF4-FFF2-40B4-BE49-F238E27FC236}">
                <a16:creationId xmlns:a16="http://schemas.microsoft.com/office/drawing/2014/main" id="{7E079BD7-91A6-33FC-99C6-7AB79C842EA9}"/>
              </a:ext>
            </a:extLst>
          </p:cNvPr>
          <p:cNvSpPr>
            <a:spLocks noGrp="1"/>
          </p:cNvSpPr>
          <p:nvPr>
            <p:ph idx="1"/>
          </p:nvPr>
        </p:nvSpPr>
        <p:spPr>
          <a:xfrm>
            <a:off x="1024128" y="1429555"/>
            <a:ext cx="9720073" cy="4843229"/>
          </a:xfrm>
        </p:spPr>
        <p:txBody>
          <a:bodyPr>
            <a:normAutofit/>
          </a:bodyPr>
          <a:lstStyle/>
          <a:p>
            <a:pPr marL="0" indent="0">
              <a:buNone/>
            </a:pPr>
            <a:endParaRPr lang="en-GB" dirty="0">
              <a:latin typeface="Sassoon Primary" pitchFamily="50" charset="0"/>
            </a:endParaRPr>
          </a:p>
          <a:p>
            <a:pPr>
              <a:buFont typeface="Arial" panose="020B0604020202020204" pitchFamily="34" charset="0"/>
              <a:buChar char="•"/>
            </a:pPr>
            <a:r>
              <a:rPr lang="en-GB" dirty="0">
                <a:latin typeface="Sassoon Primary" pitchFamily="50" charset="0"/>
              </a:rPr>
              <a:t>Readers are made by hearing an expert storyteller. Reading the same book again and again means they can hear and learn story telling patterns.</a:t>
            </a:r>
          </a:p>
          <a:p>
            <a:pPr>
              <a:buFont typeface="Arial" panose="020B0604020202020204" pitchFamily="34" charset="0"/>
              <a:buChar char="•"/>
            </a:pPr>
            <a:r>
              <a:rPr lang="en-GB" dirty="0">
                <a:latin typeface="Sassoon Primary" pitchFamily="50" charset="0"/>
              </a:rPr>
              <a:t>Getting you child to join with parts they know with a story telling voice.</a:t>
            </a:r>
          </a:p>
          <a:p>
            <a:pPr>
              <a:buFont typeface="Arial" panose="020B0604020202020204" pitchFamily="34" charset="0"/>
              <a:buChar char="•"/>
            </a:pPr>
            <a:r>
              <a:rPr lang="en-GB" dirty="0">
                <a:latin typeface="Sassoon Primary" pitchFamily="50" charset="0"/>
              </a:rPr>
              <a:t>Practising story telling voices</a:t>
            </a:r>
          </a:p>
          <a:p>
            <a:pPr>
              <a:buFont typeface="Arial" panose="020B0604020202020204" pitchFamily="34" charset="0"/>
              <a:buChar char="•"/>
            </a:pPr>
            <a:r>
              <a:rPr lang="en-GB" dirty="0">
                <a:latin typeface="Sassoon Primary" pitchFamily="50" charset="0"/>
              </a:rPr>
              <a:t>Letting go of any second-hand embarrassment-children don’t care about you in that way and will just enjoy the story.</a:t>
            </a:r>
          </a:p>
          <a:p>
            <a:pPr>
              <a:buFont typeface="Arial" panose="020B0604020202020204" pitchFamily="34" charset="0"/>
              <a:buChar char="•"/>
            </a:pPr>
            <a:r>
              <a:rPr lang="en-GB" dirty="0">
                <a:latin typeface="Sassoon Primary" pitchFamily="50" charset="0"/>
              </a:rPr>
              <a:t>As they become more proficient you can work on echo and choral reading. </a:t>
            </a:r>
          </a:p>
          <a:p>
            <a:pPr>
              <a:buFont typeface="Arial" panose="020B0604020202020204" pitchFamily="34" charset="0"/>
              <a:buChar char="•"/>
            </a:pPr>
            <a:r>
              <a:rPr lang="en-GB" dirty="0">
                <a:latin typeface="Sassoon Primary" pitchFamily="50" charset="0"/>
              </a:rPr>
              <a:t>Provide your children with books!</a:t>
            </a:r>
          </a:p>
          <a:p>
            <a:pPr>
              <a:buFont typeface="Arial" panose="020B0604020202020204" pitchFamily="34" charset="0"/>
              <a:buChar char="•"/>
            </a:pPr>
            <a:r>
              <a:rPr lang="en-GB" dirty="0">
                <a:latin typeface="Sassoon Primary" pitchFamily="50" charset="0"/>
              </a:rPr>
              <a:t>1.7 million children do not own one book.</a:t>
            </a:r>
          </a:p>
        </p:txBody>
      </p:sp>
    </p:spTree>
    <p:extLst>
      <p:ext uri="{BB962C8B-B14F-4D97-AF65-F5344CB8AC3E}">
        <p14:creationId xmlns:p14="http://schemas.microsoft.com/office/powerpoint/2010/main" val="17217407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A9E54-501D-3FC1-A5B8-AB477C22FA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3F4E43-2BB0-7AA0-7181-F4176FC7C9BA}"/>
              </a:ext>
            </a:extLst>
          </p:cNvPr>
          <p:cNvSpPr>
            <a:spLocks noGrp="1"/>
          </p:cNvSpPr>
          <p:nvPr>
            <p:ph type="title"/>
          </p:nvPr>
        </p:nvSpPr>
        <p:spPr/>
        <p:txBody>
          <a:bodyPr/>
          <a:lstStyle/>
          <a:p>
            <a:pPr algn="ctr"/>
            <a:r>
              <a:rPr lang="en-GB" dirty="0"/>
              <a:t>Things to consider as your child moves into </a:t>
            </a:r>
            <a:r>
              <a:rPr lang="en-GB" dirty="0" err="1"/>
              <a:t>KeY</a:t>
            </a:r>
            <a:r>
              <a:rPr lang="en-GB" dirty="0"/>
              <a:t> Stage Two</a:t>
            </a:r>
          </a:p>
        </p:txBody>
      </p:sp>
      <p:sp>
        <p:nvSpPr>
          <p:cNvPr id="3" name="Content Placeholder 2">
            <a:extLst>
              <a:ext uri="{FF2B5EF4-FFF2-40B4-BE49-F238E27FC236}">
                <a16:creationId xmlns:a16="http://schemas.microsoft.com/office/drawing/2014/main" id="{38A78D32-3A80-A2CE-7E29-7520F4668740}"/>
              </a:ext>
            </a:extLst>
          </p:cNvPr>
          <p:cNvSpPr>
            <a:spLocks noGrp="1"/>
          </p:cNvSpPr>
          <p:nvPr>
            <p:ph idx="1"/>
          </p:nvPr>
        </p:nvSpPr>
        <p:spPr>
          <a:xfrm>
            <a:off x="1024128" y="1828800"/>
            <a:ext cx="9720073" cy="4480560"/>
          </a:xfrm>
        </p:spPr>
        <p:txBody>
          <a:bodyPr>
            <a:normAutofit/>
          </a:bodyPr>
          <a:lstStyle/>
          <a:p>
            <a:pPr marL="0" indent="0">
              <a:buNone/>
            </a:pPr>
            <a:r>
              <a:rPr lang="en-GB" dirty="0"/>
              <a:t>Book Choice</a:t>
            </a:r>
          </a:p>
          <a:p>
            <a:pPr marL="0" indent="0">
              <a:buNone/>
            </a:pPr>
            <a:endParaRPr lang="en-GB" dirty="0"/>
          </a:p>
          <a:p>
            <a:pPr marL="0" indent="0">
              <a:buNone/>
            </a:pPr>
            <a:r>
              <a:rPr lang="en-GB" dirty="0"/>
              <a:t>Reading Aloud </a:t>
            </a:r>
          </a:p>
          <a:p>
            <a:pPr marL="0" indent="0">
              <a:buNone/>
            </a:pPr>
            <a:endParaRPr lang="en-GB" dirty="0"/>
          </a:p>
          <a:p>
            <a:pPr marL="0" indent="0">
              <a:buNone/>
            </a:pPr>
            <a:r>
              <a:rPr lang="en-GB" dirty="0"/>
              <a:t>Read to your child-Protected Story Time</a:t>
            </a:r>
          </a:p>
          <a:p>
            <a:pPr marL="0" indent="0">
              <a:buNone/>
            </a:pPr>
            <a:endParaRPr lang="en-GB" dirty="0"/>
          </a:p>
          <a:p>
            <a:pPr marL="0" indent="0">
              <a:buNone/>
            </a:pPr>
            <a:r>
              <a:rPr lang="en-GB" dirty="0"/>
              <a:t>Echo Reading and Choral Reading</a:t>
            </a:r>
          </a:p>
          <a:p>
            <a:pPr marL="0" indent="0">
              <a:buNone/>
            </a:pPr>
            <a:endParaRPr lang="en-GB" dirty="0"/>
          </a:p>
          <a:p>
            <a:pPr marL="0" indent="0">
              <a:buNone/>
            </a:pPr>
            <a:r>
              <a:rPr lang="en-GB" dirty="0"/>
              <a:t>Protected reading time</a:t>
            </a:r>
          </a:p>
          <a:p>
            <a:pPr marL="0" indent="0">
              <a:buNone/>
            </a:pPr>
            <a:endParaRPr lang="en-GB" dirty="0"/>
          </a:p>
        </p:txBody>
      </p:sp>
    </p:spTree>
    <p:extLst>
      <p:ext uri="{BB962C8B-B14F-4D97-AF65-F5344CB8AC3E}">
        <p14:creationId xmlns:p14="http://schemas.microsoft.com/office/powerpoint/2010/main" val="23461596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1A8849FF1E80C4B8D7DAB79D08DFF50" ma:contentTypeVersion="14" ma:contentTypeDescription="Create a new document." ma:contentTypeScope="" ma:versionID="c18619e24fef1e6bd98da1c4e58b992e">
  <xsd:schema xmlns:xsd="http://www.w3.org/2001/XMLSchema" xmlns:xs="http://www.w3.org/2001/XMLSchema" xmlns:p="http://schemas.microsoft.com/office/2006/metadata/properties" xmlns:ns2="648b840a-79b1-4b5f-878a-43ead2b8e121" xmlns:ns3="18f71eb9-4e25-42ac-afd4-d768cfb5b06a" targetNamespace="http://schemas.microsoft.com/office/2006/metadata/properties" ma:root="true" ma:fieldsID="5b1122dc748b2b75b4dc9bbbc81f028d" ns2:_="" ns3:_="">
    <xsd:import namespace="648b840a-79b1-4b5f-878a-43ead2b8e121"/>
    <xsd:import namespace="18f71eb9-4e25-42ac-afd4-d768cfb5b06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8b840a-79b1-4b5f-878a-43ead2b8e1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f1190f6-d7f4-45cd-867a-1cff8904c045"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f71eb9-4e25-42ac-afd4-d768cfb5b06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d1b855c-879e-4459-955f-7ddb1a9aa7f4}" ma:internalName="TaxCatchAll" ma:showField="CatchAllData" ma:web="18f71eb9-4e25-42ac-afd4-d768cfb5b0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48b840a-79b1-4b5f-878a-43ead2b8e121">
      <Terms xmlns="http://schemas.microsoft.com/office/infopath/2007/PartnerControls"/>
    </lcf76f155ced4ddcb4097134ff3c332f>
    <TaxCatchAll xmlns="18f71eb9-4e25-42ac-afd4-d768cfb5b06a" xsi:nil="true"/>
  </documentManagement>
</p:properties>
</file>

<file path=customXml/itemProps1.xml><?xml version="1.0" encoding="utf-8"?>
<ds:datastoreItem xmlns:ds="http://schemas.openxmlformats.org/officeDocument/2006/customXml" ds:itemID="{A2A0DF3C-7E0E-4FEF-A460-24173761C486}"/>
</file>

<file path=customXml/itemProps2.xml><?xml version="1.0" encoding="utf-8"?>
<ds:datastoreItem xmlns:ds="http://schemas.openxmlformats.org/officeDocument/2006/customXml" ds:itemID="{256959C0-A788-4643-A236-FE2C2E30F48C}">
  <ds:schemaRefs>
    <ds:schemaRef ds:uri="http://schemas.microsoft.com/sharepoint/v3/contenttype/forms"/>
  </ds:schemaRefs>
</ds:datastoreItem>
</file>

<file path=customXml/itemProps3.xml><?xml version="1.0" encoding="utf-8"?>
<ds:datastoreItem xmlns:ds="http://schemas.openxmlformats.org/officeDocument/2006/customXml" ds:itemID="{1DE34EBD-1652-4406-99A5-0C2BD4E65425}">
  <ds:schemaRefs>
    <ds:schemaRef ds:uri="18f71eb9-4e25-42ac-afd4-d768cfb5b06a"/>
    <ds:schemaRef ds:uri="648b840a-79b1-4b5f-878a-43ead2b8e121"/>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Integral</Template>
  <TotalTime>374</TotalTime>
  <Words>1349</Words>
  <Application>Microsoft Office PowerPoint</Application>
  <PresentationFormat>Widescreen</PresentationFormat>
  <Paragraphs>110</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Sassoon Primary</vt:lpstr>
      <vt:lpstr>Tw Cen MT</vt:lpstr>
      <vt:lpstr>Tw Cen MT Condensed</vt:lpstr>
      <vt:lpstr>Wingdings 3</vt:lpstr>
      <vt:lpstr>Integral</vt:lpstr>
      <vt:lpstr>Reading canon introduction and Reading workshop KS1</vt:lpstr>
      <vt:lpstr>Why is Reading our Focus?</vt:lpstr>
      <vt:lpstr>Why is Reading our Focus?</vt:lpstr>
      <vt:lpstr>Phonics</vt:lpstr>
      <vt:lpstr>Fred talk and read</vt:lpstr>
      <vt:lpstr>Red words and green words</vt:lpstr>
      <vt:lpstr>Fred in your Head</vt:lpstr>
      <vt:lpstr>PowerPoint Presentation</vt:lpstr>
      <vt:lpstr>PowerPoint Presentation</vt:lpstr>
      <vt:lpstr>So what should we be reading, apart from daily reads of phonics books</vt:lpstr>
      <vt:lpstr>Nursery</vt:lpstr>
      <vt:lpstr>Reception</vt:lpstr>
      <vt:lpstr>Year 1</vt:lpstr>
      <vt:lpstr>Year 2</vt:lpstr>
      <vt:lpstr>PowerPoint Presentation</vt:lpstr>
      <vt:lpstr>at home</vt:lpstr>
      <vt:lpstr>at home</vt:lpstr>
      <vt:lpstr>Questions?</vt:lpstr>
      <vt:lpstr>Reading canon introduction and Reading workshop KS2</vt:lpstr>
      <vt:lpstr>Why is Reading our Focus? Flourishing for Life!</vt:lpstr>
      <vt:lpstr>Why is Reading our Focus?</vt:lpstr>
      <vt:lpstr>Year 3</vt:lpstr>
      <vt:lpstr>Year 4</vt:lpstr>
      <vt:lpstr>Year 5</vt:lpstr>
      <vt:lpstr>Year 6</vt:lpstr>
      <vt:lpstr>PowerPoint Presentation</vt:lpstr>
      <vt:lpstr>PowerPoint Presentation</vt:lpstr>
      <vt:lpstr>at home</vt:lpstr>
      <vt:lpstr>Things to consider as your child moves into KeY Stage Two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RWI training</dc:title>
  <dc:creator>Catherine Robinson</dc:creator>
  <cp:lastModifiedBy>Catherine Robinson</cp:lastModifiedBy>
  <cp:revision>5</cp:revision>
  <dcterms:created xsi:type="dcterms:W3CDTF">2018-11-27T18:06:07Z</dcterms:created>
  <dcterms:modified xsi:type="dcterms:W3CDTF">2025-11-18T08:33:44Z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0x010100A1A8849FF1E80C4B8D7DAB79D08DFF50</vt:lpwstr>
  </property>
  <property fmtid="{D5CDD505-2E9C-101B-9397-08002B2CF9AE}" pid="3" name="MediaServiceImageTags">
    <vt:lpwstr/>
  </property>
</Properties>
</file>